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ppt/charts/chart13.xml" ContentType="application/vnd.openxmlformats-officedocument.drawingml.chart+xml"/>
  <Override PartName="/ppt/theme/themeOverride13.xml" ContentType="application/vnd.openxmlformats-officedocument.themeOverride+xml"/>
  <Override PartName="/ppt/charts/chart14.xml" ContentType="application/vnd.openxmlformats-officedocument.drawingml.chart+xml"/>
  <Override PartName="/ppt/theme/themeOverride14.xml" ContentType="application/vnd.openxmlformats-officedocument.themeOverride+xml"/>
  <Override PartName="/ppt/charts/chart15.xml" ContentType="application/vnd.openxmlformats-officedocument.drawingml.chart+xml"/>
  <Override PartName="/ppt/theme/themeOverride15.xml" ContentType="application/vnd.openxmlformats-officedocument.themeOverride+xml"/>
  <Override PartName="/ppt/charts/chart16.xml" ContentType="application/vnd.openxmlformats-officedocument.drawingml.chart+xml"/>
  <Override PartName="/ppt/theme/themeOverride16.xml" ContentType="application/vnd.openxmlformats-officedocument.themeOverride+xml"/>
  <Override PartName="/ppt/charts/chart17.xml" ContentType="application/vnd.openxmlformats-officedocument.drawingml.chart+xml"/>
  <Override PartName="/ppt/theme/themeOverride17.xml" ContentType="application/vnd.openxmlformats-officedocument.themeOverride+xml"/>
  <Override PartName="/ppt/charts/chart18.xml" ContentType="application/vnd.openxmlformats-officedocument.drawingml.chart+xml"/>
  <Override PartName="/ppt/theme/themeOverride18.xml" ContentType="application/vnd.openxmlformats-officedocument.themeOverride+xml"/>
  <Override PartName="/ppt/charts/chart19.xml" ContentType="application/vnd.openxmlformats-officedocument.drawingml.chart+xml"/>
  <Override PartName="/ppt/theme/themeOverride19.xml" ContentType="application/vnd.openxmlformats-officedocument.themeOverride+xml"/>
  <Override PartName="/ppt/charts/chart20.xml" ContentType="application/vnd.openxmlformats-officedocument.drawingml.chart+xml"/>
  <Override PartName="/ppt/theme/themeOverride20.xml" ContentType="application/vnd.openxmlformats-officedocument.themeOverride+xml"/>
  <Override PartName="/ppt/charts/chart21.xml" ContentType="application/vnd.openxmlformats-officedocument.drawingml.chart+xml"/>
  <Override PartName="/ppt/theme/themeOverride21.xml" ContentType="application/vnd.openxmlformats-officedocument.themeOverride+xml"/>
  <Override PartName="/ppt/charts/chart22.xml" ContentType="application/vnd.openxmlformats-officedocument.drawingml.chart+xml"/>
  <Override PartName="/ppt/theme/themeOverride22.xml" ContentType="application/vnd.openxmlformats-officedocument.themeOverride+xml"/>
  <Override PartName="/ppt/charts/chart23.xml" ContentType="application/vnd.openxmlformats-officedocument.drawingml.chart+xml"/>
  <Override PartName="/ppt/theme/themeOverride23.xml" ContentType="application/vnd.openxmlformats-officedocument.themeOverride+xml"/>
  <Override PartName="/ppt/charts/chart24.xml" ContentType="application/vnd.openxmlformats-officedocument.drawingml.chart+xml"/>
  <Override PartName="/ppt/theme/themeOverride24.xml" ContentType="application/vnd.openxmlformats-officedocument.themeOverride+xml"/>
  <Override PartName="/ppt/charts/chart25.xml" ContentType="application/vnd.openxmlformats-officedocument.drawingml.chart+xml"/>
  <Override PartName="/ppt/theme/themeOverride25.xml" ContentType="application/vnd.openxmlformats-officedocument.themeOverride+xml"/>
  <Override PartName="/ppt/charts/chart26.xml" ContentType="application/vnd.openxmlformats-officedocument.drawingml.chart+xml"/>
  <Override PartName="/ppt/theme/themeOverride26.xml" ContentType="application/vnd.openxmlformats-officedocument.themeOverride+xml"/>
  <Override PartName="/ppt/charts/chart27.xml" ContentType="application/vnd.openxmlformats-officedocument.drawingml.chart+xml"/>
  <Override PartName="/ppt/theme/themeOverride27.xml" ContentType="application/vnd.openxmlformats-officedocument.themeOverride+xml"/>
  <Override PartName="/ppt/charts/chart28.xml" ContentType="application/vnd.openxmlformats-officedocument.drawingml.chart+xml"/>
  <Override PartName="/ppt/theme/themeOverride28.xml" ContentType="application/vnd.openxmlformats-officedocument.themeOverride+xml"/>
  <Override PartName="/ppt/charts/chart29.xml" ContentType="application/vnd.openxmlformats-officedocument.drawingml.chart+xml"/>
  <Override PartName="/ppt/theme/themeOverride29.xml" ContentType="application/vnd.openxmlformats-officedocument.themeOverride+xml"/>
  <Override PartName="/ppt/charts/chart30.xml" ContentType="application/vnd.openxmlformats-officedocument.drawingml.chart+xml"/>
  <Override PartName="/ppt/theme/themeOverride30.xml" ContentType="application/vnd.openxmlformats-officedocument.themeOverride+xml"/>
  <Override PartName="/ppt/charts/chart31.xml" ContentType="application/vnd.openxmlformats-officedocument.drawingml.chart+xml"/>
  <Override PartName="/ppt/theme/themeOverride31.xml" ContentType="application/vnd.openxmlformats-officedocument.themeOverride+xml"/>
  <Override PartName="/ppt/charts/chart32.xml" ContentType="application/vnd.openxmlformats-officedocument.drawingml.chart+xml"/>
  <Override PartName="/ppt/theme/themeOverride32.xml" ContentType="application/vnd.openxmlformats-officedocument.themeOverride+xml"/>
  <Override PartName="/ppt/charts/chart33.xml" ContentType="application/vnd.openxmlformats-officedocument.drawingml.chart+xml"/>
  <Override PartName="/ppt/theme/themeOverride33.xml" ContentType="application/vnd.openxmlformats-officedocument.themeOverride+xml"/>
  <Override PartName="/ppt/charts/chart34.xml" ContentType="application/vnd.openxmlformats-officedocument.drawingml.chart+xml"/>
  <Override PartName="/ppt/theme/themeOverride34.xml" ContentType="application/vnd.openxmlformats-officedocument.themeOverride+xml"/>
  <Override PartName="/ppt/charts/chart35.xml" ContentType="application/vnd.openxmlformats-officedocument.drawingml.chart+xml"/>
  <Override PartName="/ppt/theme/themeOverride35.xml" ContentType="application/vnd.openxmlformats-officedocument.themeOverride+xml"/>
  <Override PartName="/ppt/charts/chart36.xml" ContentType="application/vnd.openxmlformats-officedocument.drawingml.chart+xml"/>
  <Override PartName="/ppt/theme/themeOverride36.xml" ContentType="application/vnd.openxmlformats-officedocument.themeOverride+xml"/>
  <Override PartName="/ppt/charts/chart37.xml" ContentType="application/vnd.openxmlformats-officedocument.drawingml.chart+xml"/>
  <Override PartName="/ppt/theme/themeOverride37.xml" ContentType="application/vnd.openxmlformats-officedocument.themeOverride+xml"/>
  <Override PartName="/ppt/charts/chart38.xml" ContentType="application/vnd.openxmlformats-officedocument.drawingml.chart+xml"/>
  <Override PartName="/ppt/theme/themeOverride38.xml" ContentType="application/vnd.openxmlformats-officedocument.themeOverride+xml"/>
  <Override PartName="/ppt/charts/chart39.xml" ContentType="application/vnd.openxmlformats-officedocument.drawingml.chart+xml"/>
  <Override PartName="/ppt/theme/themeOverride39.xml" ContentType="application/vnd.openxmlformats-officedocument.themeOverride+xml"/>
  <Override PartName="/ppt/charts/chart40.xml" ContentType="application/vnd.openxmlformats-officedocument.drawingml.chart+xml"/>
  <Override PartName="/ppt/theme/themeOverride40.xml" ContentType="application/vnd.openxmlformats-officedocument.themeOverride+xml"/>
  <Override PartName="/ppt/charts/chart41.xml" ContentType="application/vnd.openxmlformats-officedocument.drawingml.chart+xml"/>
  <Override PartName="/ppt/theme/themeOverride41.xml" ContentType="application/vnd.openxmlformats-officedocument.themeOverride+xml"/>
  <Override PartName="/ppt/charts/chart42.xml" ContentType="application/vnd.openxmlformats-officedocument.drawingml.chart+xml"/>
  <Override PartName="/ppt/theme/themeOverride42.xml" ContentType="application/vnd.openxmlformats-officedocument.themeOverride+xml"/>
  <Override PartName="/ppt/charts/chart43.xml" ContentType="application/vnd.openxmlformats-officedocument.drawingml.chart+xml"/>
  <Override PartName="/ppt/theme/themeOverride43.xml" ContentType="application/vnd.openxmlformats-officedocument.themeOverride+xml"/>
  <Override PartName="/ppt/charts/chart44.xml" ContentType="application/vnd.openxmlformats-officedocument.drawingml.chart+xml"/>
  <Override PartName="/ppt/theme/themeOverride44.xml" ContentType="application/vnd.openxmlformats-officedocument.themeOverride+xml"/>
  <Override PartName="/ppt/charts/chart45.xml" ContentType="application/vnd.openxmlformats-officedocument.drawingml.chart+xml"/>
  <Override PartName="/ppt/theme/themeOverride45.xml" ContentType="application/vnd.openxmlformats-officedocument.themeOverride+xml"/>
  <Override PartName="/ppt/charts/chart46.xml" ContentType="application/vnd.openxmlformats-officedocument.drawingml.chart+xml"/>
  <Override PartName="/ppt/theme/themeOverride46.xml" ContentType="application/vnd.openxmlformats-officedocument.themeOverride+xml"/>
  <Override PartName="/ppt/charts/chart47.xml" ContentType="application/vnd.openxmlformats-officedocument.drawingml.chart+xml"/>
  <Override PartName="/ppt/theme/themeOverride47.xml" ContentType="application/vnd.openxmlformats-officedocument.themeOverride+xml"/>
  <Override PartName="/ppt/charts/chart48.xml" ContentType="application/vnd.openxmlformats-officedocument.drawingml.chart+xml"/>
  <Override PartName="/ppt/theme/themeOverride48.xml" ContentType="application/vnd.openxmlformats-officedocument.themeOverride+xml"/>
  <Override PartName="/ppt/charts/chart49.xml" ContentType="application/vnd.openxmlformats-officedocument.drawingml.chart+xml"/>
  <Override PartName="/ppt/theme/themeOverride49.xml" ContentType="application/vnd.openxmlformats-officedocument.themeOverride+xml"/>
  <Override PartName="/ppt/charts/chart50.xml" ContentType="application/vnd.openxmlformats-officedocument.drawingml.chart+xml"/>
  <Override PartName="/ppt/theme/themeOverride50.xml" ContentType="application/vnd.openxmlformats-officedocument.themeOverride+xml"/>
  <Override PartName="/ppt/charts/chart51.xml" ContentType="application/vnd.openxmlformats-officedocument.drawingml.chart+xml"/>
  <Override PartName="/ppt/theme/themeOverride51.xml" ContentType="application/vnd.openxmlformats-officedocument.themeOverride+xml"/>
  <Override PartName="/ppt/charts/chart52.xml" ContentType="application/vnd.openxmlformats-officedocument.drawingml.chart+xml"/>
  <Override PartName="/ppt/theme/themeOverride52.xml" ContentType="application/vnd.openxmlformats-officedocument.themeOverride+xml"/>
  <Override PartName="/ppt/charts/chart53.xml" ContentType="application/vnd.openxmlformats-officedocument.drawingml.chart+xml"/>
  <Override PartName="/ppt/theme/themeOverride53.xml" ContentType="application/vnd.openxmlformats-officedocument.themeOverride+xml"/>
  <Override PartName="/ppt/charts/chart54.xml" ContentType="application/vnd.openxmlformats-officedocument.drawingml.chart+xml"/>
  <Override PartName="/ppt/theme/themeOverride54.xml" ContentType="application/vnd.openxmlformats-officedocument.themeOverride+xml"/>
  <Override PartName="/ppt/charts/chart55.xml" ContentType="application/vnd.openxmlformats-officedocument.drawingml.chart+xml"/>
  <Override PartName="/ppt/theme/themeOverride55.xml" ContentType="application/vnd.openxmlformats-officedocument.themeOverride+xml"/>
  <Override PartName="/ppt/charts/chart56.xml" ContentType="application/vnd.openxmlformats-officedocument.drawingml.chart+xml"/>
  <Override PartName="/ppt/theme/themeOverride56.xml" ContentType="application/vnd.openxmlformats-officedocument.themeOverride+xml"/>
  <Override PartName="/ppt/charts/chart57.xml" ContentType="application/vnd.openxmlformats-officedocument.drawingml.chart+xml"/>
  <Override PartName="/ppt/theme/themeOverride57.xml" ContentType="application/vnd.openxmlformats-officedocument.themeOverride+xml"/>
  <Override PartName="/ppt/charts/chart58.xml" ContentType="application/vnd.openxmlformats-officedocument.drawingml.chart+xml"/>
  <Override PartName="/ppt/theme/themeOverride58.xml" ContentType="application/vnd.openxmlformats-officedocument.themeOverride+xml"/>
  <Override PartName="/ppt/charts/chart59.xml" ContentType="application/vnd.openxmlformats-officedocument.drawingml.chart+xml"/>
  <Override PartName="/ppt/theme/themeOverride59.xml" ContentType="application/vnd.openxmlformats-officedocument.themeOverride+xml"/>
  <Override PartName="/ppt/charts/chart60.xml" ContentType="application/vnd.openxmlformats-officedocument.drawingml.chart+xml"/>
  <Override PartName="/ppt/theme/themeOverride60.xml" ContentType="application/vnd.openxmlformats-officedocument.themeOverride+xml"/>
  <Override PartName="/ppt/charts/chart61.xml" ContentType="application/vnd.openxmlformats-officedocument.drawingml.chart+xml"/>
  <Override PartName="/ppt/theme/themeOverride61.xml" ContentType="application/vnd.openxmlformats-officedocument.themeOverride+xml"/>
  <Override PartName="/ppt/charts/chart62.xml" ContentType="application/vnd.openxmlformats-officedocument.drawingml.chart+xml"/>
  <Override PartName="/ppt/theme/themeOverride62.xml" ContentType="application/vnd.openxmlformats-officedocument.themeOverride+xml"/>
  <Override PartName="/ppt/charts/chart63.xml" ContentType="application/vnd.openxmlformats-officedocument.drawingml.chart+xml"/>
  <Override PartName="/ppt/theme/themeOverride6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258" r:id="rId2"/>
    <p:sldId id="257" r:id="rId3"/>
    <p:sldId id="299" r:id="rId4"/>
    <p:sldId id="317" r:id="rId5"/>
    <p:sldId id="300" r:id="rId6"/>
    <p:sldId id="318" r:id="rId7"/>
    <p:sldId id="319" r:id="rId8"/>
    <p:sldId id="320" r:id="rId9"/>
    <p:sldId id="321" r:id="rId10"/>
    <p:sldId id="322" r:id="rId11"/>
    <p:sldId id="323" r:id="rId12"/>
    <p:sldId id="324" r:id="rId13"/>
    <p:sldId id="325" r:id="rId14"/>
    <p:sldId id="326" r:id="rId15"/>
    <p:sldId id="327" r:id="rId16"/>
    <p:sldId id="301" r:id="rId17"/>
    <p:sldId id="328" r:id="rId18"/>
    <p:sldId id="329" r:id="rId19"/>
    <p:sldId id="330" r:id="rId20"/>
    <p:sldId id="302" r:id="rId21"/>
    <p:sldId id="331" r:id="rId22"/>
    <p:sldId id="303" r:id="rId23"/>
    <p:sldId id="332" r:id="rId24"/>
    <p:sldId id="333" r:id="rId25"/>
    <p:sldId id="334" r:id="rId26"/>
    <p:sldId id="304" r:id="rId27"/>
    <p:sldId id="305" r:id="rId28"/>
    <p:sldId id="335" r:id="rId29"/>
    <p:sldId id="306" r:id="rId30"/>
    <p:sldId id="336" r:id="rId31"/>
    <p:sldId id="337" r:id="rId32"/>
    <p:sldId id="339" r:id="rId33"/>
    <p:sldId id="341" r:id="rId34"/>
    <p:sldId id="343" r:id="rId35"/>
    <p:sldId id="344" r:id="rId36"/>
    <p:sldId id="307" r:id="rId37"/>
    <p:sldId id="346" r:id="rId38"/>
    <p:sldId id="308" r:id="rId39"/>
    <p:sldId id="372" r:id="rId40"/>
    <p:sldId id="347" r:id="rId41"/>
    <p:sldId id="348" r:id="rId42"/>
    <p:sldId id="309" r:id="rId43"/>
    <p:sldId id="350" r:id="rId44"/>
    <p:sldId id="351" r:id="rId45"/>
    <p:sldId id="310" r:id="rId46"/>
    <p:sldId id="352" r:id="rId47"/>
    <p:sldId id="353" r:id="rId48"/>
    <p:sldId id="311" r:id="rId49"/>
    <p:sldId id="355" r:id="rId50"/>
    <p:sldId id="373" r:id="rId51"/>
    <p:sldId id="312" r:id="rId52"/>
    <p:sldId id="357" r:id="rId53"/>
    <p:sldId id="313" r:id="rId54"/>
    <p:sldId id="359" r:id="rId55"/>
    <p:sldId id="360" r:id="rId56"/>
    <p:sldId id="314" r:id="rId57"/>
    <p:sldId id="362" r:id="rId58"/>
    <p:sldId id="363" r:id="rId59"/>
    <p:sldId id="374" r:id="rId60"/>
    <p:sldId id="315" r:id="rId61"/>
    <p:sldId id="365" r:id="rId62"/>
    <p:sldId id="366" r:id="rId63"/>
    <p:sldId id="316" r:id="rId64"/>
    <p:sldId id="368" r:id="rId65"/>
    <p:sldId id="370" r:id="rId66"/>
  </p:sldIdLst>
  <p:sldSz cx="12192000" cy="6858000"/>
  <p:notesSz cx="6797675" cy="9926638"/>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2" pos="3840" userDrawn="1">
          <p15:clr>
            <a:srgbClr val="A4A3A4"/>
          </p15:clr>
        </p15:guide>
        <p15:guide id="3" orient="horz" pos="3067" userDrawn="1">
          <p15:clr>
            <a:srgbClr val="A4A3A4"/>
          </p15:clr>
        </p15:guide>
        <p15:guide id="4" pos="211" userDrawn="1">
          <p15:clr>
            <a:srgbClr val="A4A3A4"/>
          </p15:clr>
        </p15:guide>
        <p15:guide id="5" pos="7469" userDrawn="1">
          <p15:clr>
            <a:srgbClr val="A4A3A4"/>
          </p15:clr>
        </p15:guide>
        <p15:guide id="6" orient="horz" pos="3974" userDrawn="1">
          <p15:clr>
            <a:srgbClr val="A4A3A4"/>
          </p15:clr>
        </p15:guide>
        <p15:guide id="9" orient="horz" pos="391" userDrawn="1">
          <p15:clr>
            <a:srgbClr val="A4A3A4"/>
          </p15:clr>
        </p15:guide>
        <p15:guide id="10" orient="horz" pos="1026" userDrawn="1">
          <p15:clr>
            <a:srgbClr val="A4A3A4"/>
          </p15:clr>
        </p15:guide>
        <p15:guide id="11" orient="horz" pos="47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3C6A"/>
    <a:srgbClr val="911919"/>
    <a:srgbClr val="113E6D"/>
    <a:srgbClr val="D63517"/>
    <a:srgbClr val="B2CCED"/>
    <a:srgbClr val="347ABC"/>
    <a:srgbClr val="D43822"/>
    <a:srgbClr val="F2F2F2"/>
    <a:srgbClr val="3A61DE"/>
    <a:srgbClr val="F6E9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4660"/>
  </p:normalViewPr>
  <p:slideViewPr>
    <p:cSldViewPr>
      <p:cViewPr varScale="1">
        <p:scale>
          <a:sx n="111" d="100"/>
          <a:sy n="111" d="100"/>
        </p:scale>
        <p:origin x="2472" y="96"/>
      </p:cViewPr>
      <p:guideLst>
        <p:guide pos="3840"/>
        <p:guide orient="horz" pos="3067"/>
        <p:guide pos="211"/>
        <p:guide pos="7469"/>
        <p:guide orient="horz" pos="3974"/>
        <p:guide orient="horz" pos="391"/>
        <p:guide orient="horz" pos="1026"/>
        <p:guide orient="horz" pos="478"/>
      </p:guideLst>
    </p:cSldViewPr>
  </p:slideViewPr>
  <p:notesTextViewPr>
    <p:cViewPr>
      <p:scale>
        <a:sx n="3" d="2"/>
        <a:sy n="3" d="2"/>
      </p:scale>
      <p:origin x="0" y="0"/>
    </p:cViewPr>
  </p:notesTextViewPr>
  <p:notesViewPr>
    <p:cSldViewPr showGuides="1">
      <p:cViewPr varScale="1">
        <p:scale>
          <a:sx n="78" d="100"/>
          <a:sy n="78" d="100"/>
        </p:scale>
        <p:origin x="3978"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8.xml"/></Relationships>
</file>

<file path=ppt/charts/_rels/chart29.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29.xml"/></Relationships>
</file>

<file path=ppt/charts/_rels/chart3.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0.xml"/></Relationships>
</file>

<file path=ppt/charts/_rels/chart31.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1.xml"/></Relationships>
</file>

<file path=ppt/charts/_rels/chart32.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2.xml"/></Relationships>
</file>

<file path=ppt/charts/_rels/chart33.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3.xml"/></Relationships>
</file>

<file path=ppt/charts/_rels/chart34.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4.xml"/></Relationships>
</file>

<file path=ppt/charts/_rels/chart35.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5.xml"/></Relationships>
</file>

<file path=ppt/charts/_rels/chart36.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6.xml"/></Relationships>
</file>

<file path=ppt/charts/_rels/chart37.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7.xml"/></Relationships>
</file>

<file path=ppt/charts/_rels/chart38.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8.xml"/></Relationships>
</file>

<file path=ppt/charts/_rels/chart39.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39.xml"/></Relationships>
</file>

<file path=ppt/charts/_rels/chart4.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0.xml"/></Relationships>
</file>

<file path=ppt/charts/_rels/chart41.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1.xml"/></Relationships>
</file>

<file path=ppt/charts/_rels/chart42.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2.xml"/></Relationships>
</file>

<file path=ppt/charts/_rels/chart43.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3.xml"/></Relationships>
</file>

<file path=ppt/charts/_rels/chart44.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4.xml"/></Relationships>
</file>

<file path=ppt/charts/_rels/chart45.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5.xml"/></Relationships>
</file>

<file path=ppt/charts/_rels/chart46.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6.xml"/></Relationships>
</file>

<file path=ppt/charts/_rels/chart47.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7.xml"/></Relationships>
</file>

<file path=ppt/charts/_rels/chart48.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8.xml"/></Relationships>
</file>

<file path=ppt/charts/_rels/chart49.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49.xml"/></Relationships>
</file>

<file path=ppt/charts/_rels/chart5.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xml"/></Relationships>
</file>

<file path=ppt/charts/_rels/chart50.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0.xml"/></Relationships>
</file>

<file path=ppt/charts/_rels/chart51.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1.xml"/></Relationships>
</file>

<file path=ppt/charts/_rels/chart52.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2.xml"/></Relationships>
</file>

<file path=ppt/charts/_rels/chart53.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3.xml"/></Relationships>
</file>

<file path=ppt/charts/_rels/chart54.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4.xml"/></Relationships>
</file>

<file path=ppt/charts/_rels/chart55.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5.xml"/></Relationships>
</file>

<file path=ppt/charts/_rels/chart56.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6.xml"/></Relationships>
</file>

<file path=ppt/charts/_rels/chart57.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7.xml"/></Relationships>
</file>

<file path=ppt/charts/_rels/chart58.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8.xml"/></Relationships>
</file>

<file path=ppt/charts/_rels/chart59.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59.xml"/></Relationships>
</file>

<file path=ppt/charts/_rels/chart6.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6.xml"/></Relationships>
</file>

<file path=ppt/charts/_rels/chart60.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60.xml"/></Relationships>
</file>

<file path=ppt/charts/_rels/chart61.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61.xml"/></Relationships>
</file>

<file path=ppt/charts/_rels/chart62.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62.xml"/></Relationships>
</file>

<file path=ppt/charts/_rels/chart63.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63.xml"/></Relationships>
</file>

<file path=ppt/charts/_rels/chart7.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ad\Mein%20B&#252;ro%20Dokumente\1\Projekte\ID1395\Pr&#228;sentation\Tabellenband%20(Die%20Linke)%20-%20Bremen%20(November-Dezember%202025)_Grafiken.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(2)'!$B$48:$B$55</c:f>
              <c:strCache>
                <c:ptCount val="8"/>
                <c:pt idx="0">
                  <c:v>1</c:v>
                </c:pt>
                <c:pt idx="1">
                  <c:v>2</c:v>
                </c:pt>
                <c:pt idx="2">
                  <c:v>3</c:v>
                </c:pt>
                <c:pt idx="3">
                  <c:v>4</c:v>
                </c:pt>
                <c:pt idx="4">
                  <c:v>5</c:v>
                </c:pt>
                <c:pt idx="5">
                  <c:v>6</c:v>
                </c:pt>
                <c:pt idx="6">
                  <c:v>keinem</c:v>
                </c:pt>
                <c:pt idx="7">
                  <c:v>weiß nicht / keine Angabe</c:v>
                </c:pt>
              </c:strCache>
            </c:strRef>
          </c:cat>
          <c:val>
            <c:numRef>
              <c:f>'Sheet1 (2)'!$C$48:$C$55</c:f>
              <c:numCache>
                <c:formatCode>###0%</c:formatCode>
                <c:ptCount val="8"/>
                <c:pt idx="0">
                  <c:v>2.3985033413028906E-2</c:v>
                </c:pt>
                <c:pt idx="1">
                  <c:v>2.1799400730211808E-2</c:v>
                </c:pt>
                <c:pt idx="2">
                  <c:v>5.0434151209216217E-2</c:v>
                </c:pt>
                <c:pt idx="3">
                  <c:v>8.4504065599306288E-2</c:v>
                </c:pt>
                <c:pt idx="4">
                  <c:v>0.40098894885239617</c:v>
                </c:pt>
                <c:pt idx="5">
                  <c:v>5.5549599885433315E-2</c:v>
                </c:pt>
                <c:pt idx="6">
                  <c:v>0.32880579039576757</c:v>
                </c:pt>
                <c:pt idx="7">
                  <c:v>3.3933009914642792E-2</c:v>
                </c:pt>
              </c:numCache>
            </c:numRef>
          </c:val>
          <c:extLst>
            <c:ext xmlns:c16="http://schemas.microsoft.com/office/drawing/2014/chart" uri="{C3380CC4-5D6E-409C-BE32-E72D297353CC}">
              <c16:uniqueId val="{00000000-9331-484A-BBE5-E5BC02335685}"/>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a:t>(E-)Roller / Motorrad</a:t>
            </a:r>
          </a:p>
        </c:rich>
      </c:tx>
      <c:overlay val="0"/>
    </c:title>
    <c:autoTitleDeleted val="0"/>
    <c:plotArea>
      <c:layout/>
      <c:barChart>
        <c:barDir val="col"/>
        <c:grouping val="clustered"/>
        <c:varyColors val="0"/>
        <c:ser>
          <c:idx val="1"/>
          <c:order val="0"/>
          <c:tx>
            <c:strRef>
              <c:f>'Sheet1 (2)'!$D$47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(2)'!$D$125:$D$131</c:f>
              <c:numCache>
                <c:formatCode>###0%</c:formatCode>
                <c:ptCount val="7"/>
                <c:pt idx="0">
                  <c:v>4.8164425009122554E-2</c:v>
                </c:pt>
                <c:pt idx="1">
                  <c:v>6.3756316193214951E-2</c:v>
                </c:pt>
                <c:pt idx="2">
                  <c:v>5.7960329412626639E-2</c:v>
                </c:pt>
                <c:pt idx="3">
                  <c:v>9.6827424266797329E-2</c:v>
                </c:pt>
                <c:pt idx="4">
                  <c:v>0.70024795813153562</c:v>
                </c:pt>
                <c:pt idx="5">
                  <c:v>6.2340509733019309E-3</c:v>
                </c:pt>
                <c:pt idx="6">
                  <c:v>2.6809496013401667E-2</c:v>
                </c:pt>
              </c:numCache>
            </c:numRef>
          </c:val>
          <c:extLst>
            <c:ext xmlns:c16="http://schemas.microsoft.com/office/drawing/2014/chart" uri="{C3380CC4-5D6E-409C-BE32-E72D297353CC}">
              <c16:uniqueId val="{00000000-CF94-4928-9DDA-BB6C032CF034}"/>
            </c:ext>
          </c:extLst>
        </c:ser>
        <c:ser>
          <c:idx val="2"/>
          <c:order val="1"/>
          <c:tx>
            <c:strRef>
              <c:f>'Sheet1 (2)'!$E$47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(2)'!$E$125:$E$131</c:f>
              <c:numCache>
                <c:formatCode>###0%</c:formatCode>
                <c:ptCount val="7"/>
                <c:pt idx="0">
                  <c:v>9.8826207167334208E-3</c:v>
                </c:pt>
                <c:pt idx="1">
                  <c:v>1.3692000754342655E-2</c:v>
                </c:pt>
                <c:pt idx="2">
                  <c:v>3.5077127449112226E-2</c:v>
                </c:pt>
                <c:pt idx="3">
                  <c:v>2.7379793983655993E-2</c:v>
                </c:pt>
                <c:pt idx="4">
                  <c:v>0.88377664066275397</c:v>
                </c:pt>
                <c:pt idx="5">
                  <c:v>1.0379005885867971E-2</c:v>
                </c:pt>
                <c:pt idx="6">
                  <c:v>1.9812810547533938E-2</c:v>
                </c:pt>
              </c:numCache>
            </c:numRef>
          </c:val>
          <c:extLst>
            <c:ext xmlns:c16="http://schemas.microsoft.com/office/drawing/2014/chart" uri="{C3380CC4-5D6E-409C-BE32-E72D297353CC}">
              <c16:uniqueId val="{00000001-CF94-4928-9DDA-BB6C032CF034}"/>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r>
              <a:rPr lang="de-DE" sz="1600" b="1" i="0" u="none" strike="noStrike" kern="1200" baseline="0">
                <a:solidFill>
                  <a:sysClr val="windowText" lastClr="000000"/>
                </a:solidFill>
                <a:latin typeface="Calibri" panose="020F0502020204030204" pitchFamily="34" charset="0"/>
                <a:cs typeface="Calibri" panose="020F0502020204030204" pitchFamily="34" charset="0"/>
              </a:rPr>
              <a:t>(E-)Roller / Motorrad</a:t>
            </a:r>
          </a:p>
        </c:rich>
      </c:tx>
      <c:overlay val="0"/>
    </c:title>
    <c:autoTitleDeleted val="0"/>
    <c:plotArea>
      <c:layout/>
      <c:barChart>
        <c:barDir val="col"/>
        <c:grouping val="clustered"/>
        <c:varyColors val="0"/>
        <c:ser>
          <c:idx val="1"/>
          <c:order val="0"/>
          <c:tx>
            <c:strRef>
              <c:f>'Sheet1 (2)'!$G$47</c:f>
              <c:strCache>
                <c:ptCount val="1"/>
                <c:pt idx="0">
                  <c:v>16 bis 24 Jahre</c:v>
                </c:pt>
              </c:strCache>
            </c:strRef>
          </c:tx>
          <c:spPr>
            <a:solidFill>
              <a:srgbClr val="142234"/>
            </a:solidFill>
          </c:spPr>
          <c:invertIfNegative val="0"/>
          <c:dLbls>
            <c:spPr>
              <a:noFill/>
              <a:ln>
                <a:noFill/>
              </a:ln>
              <a:effectLst/>
            </c:spPr>
            <c:txPr>
              <a:bodyPr wrap="square" lIns="38100" tIns="19050" rIns="38100" bIns="19050" anchor="ctr">
                <a:spAutoFit/>
              </a:bodyPr>
              <a:lstStyle/>
              <a:p>
                <a:pPr>
                  <a:defRPr sz="9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(2)'!$G$125:$G$131</c:f>
              <c:numCache>
                <c:formatCode>###0%</c:formatCode>
                <c:ptCount val="7"/>
                <c:pt idx="0">
                  <c:v>9.2708283359105761E-2</c:v>
                </c:pt>
                <c:pt idx="1">
                  <c:v>0.11276511195817643</c:v>
                </c:pt>
                <c:pt idx="2">
                  <c:v>0.15409889232222959</c:v>
                </c:pt>
                <c:pt idx="3">
                  <c:v>6.955922205692408E-2</c:v>
                </c:pt>
                <c:pt idx="4">
                  <c:v>0.49062505881013313</c:v>
                </c:pt>
                <c:pt idx="5">
                  <c:v>1.9272880078359783E-2</c:v>
                </c:pt>
                <c:pt idx="6">
                  <c:v>6.0970551415071392E-2</c:v>
                </c:pt>
              </c:numCache>
            </c:numRef>
          </c:val>
          <c:extLst>
            <c:ext xmlns:c16="http://schemas.microsoft.com/office/drawing/2014/chart" uri="{C3380CC4-5D6E-409C-BE32-E72D297353CC}">
              <c16:uniqueId val="{00000000-4D42-4138-BACB-A852E1DDD9DE}"/>
            </c:ext>
          </c:extLst>
        </c:ser>
        <c:ser>
          <c:idx val="0"/>
          <c:order val="1"/>
          <c:tx>
            <c:strRef>
              <c:f>'Sheet1 (2)'!$H$47</c:f>
              <c:strCache>
                <c:ptCount val="1"/>
                <c:pt idx="0">
                  <c:v>25 bis 34 Jahre</c:v>
                </c:pt>
              </c:strCache>
            </c:strRef>
          </c:tx>
          <c:spPr>
            <a:solidFill>
              <a:srgbClr val="254061"/>
            </a:solidFill>
          </c:spPr>
          <c:invertIfNegative val="0"/>
          <c:dLbls>
            <c:spPr>
              <a:noFill/>
              <a:ln>
                <a:noFill/>
              </a:ln>
              <a:effectLst/>
            </c:spPr>
            <c:txPr>
              <a:bodyPr wrap="square" lIns="38100" tIns="19050" rIns="38100" bIns="19050" anchor="ctr">
                <a:spAutoFit/>
              </a:bodyPr>
              <a:lstStyle/>
              <a:p>
                <a:pPr>
                  <a:defRPr sz="9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(2)'!$H$125:$H$131</c:f>
              <c:numCache>
                <c:formatCode>###0%</c:formatCode>
                <c:ptCount val="7"/>
                <c:pt idx="0">
                  <c:v>4.2011237124952902E-2</c:v>
                </c:pt>
                <c:pt idx="1">
                  <c:v>5.2808796118216976E-2</c:v>
                </c:pt>
                <c:pt idx="2">
                  <c:v>4.9331204366570382E-2</c:v>
                </c:pt>
                <c:pt idx="3">
                  <c:v>0.17216301322336391</c:v>
                </c:pt>
                <c:pt idx="4">
                  <c:v>0.61740164092416649</c:v>
                </c:pt>
                <c:pt idx="5">
                  <c:v>1.7602600104587692E-2</c:v>
                </c:pt>
                <c:pt idx="6">
                  <c:v>4.8681508138141032E-2</c:v>
                </c:pt>
              </c:numCache>
            </c:numRef>
          </c:val>
          <c:extLst>
            <c:ext xmlns:c16="http://schemas.microsoft.com/office/drawing/2014/chart" uri="{C3380CC4-5D6E-409C-BE32-E72D297353CC}">
              <c16:uniqueId val="{00000001-4D42-4138-BACB-A852E1DDD9DE}"/>
            </c:ext>
          </c:extLst>
        </c:ser>
        <c:ser>
          <c:idx val="2"/>
          <c:order val="2"/>
          <c:tx>
            <c:strRef>
              <c:f>'Sheet1 (2)'!$I$47</c:f>
              <c:strCache>
                <c:ptCount val="1"/>
                <c:pt idx="0">
                  <c:v>35 bis 44 Jahre</c:v>
                </c:pt>
              </c:strCache>
            </c:strRef>
          </c:tx>
          <c:spPr>
            <a:solidFill>
              <a:srgbClr val="376092"/>
            </a:solidFill>
          </c:spPr>
          <c:invertIfNegative val="0"/>
          <c:dLbls>
            <c:spPr>
              <a:noFill/>
              <a:ln>
                <a:noFill/>
              </a:ln>
              <a:effectLst/>
            </c:spPr>
            <c:txPr>
              <a:bodyPr wrap="square" lIns="38100" tIns="19050" rIns="38100" bIns="19050" anchor="ctr">
                <a:spAutoFit/>
              </a:bodyPr>
              <a:lstStyle/>
              <a:p>
                <a:pPr>
                  <a:defRPr sz="9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(2)'!$I$125:$I$131</c:f>
              <c:numCache>
                <c:formatCode>###0%</c:formatCode>
                <c:ptCount val="7"/>
                <c:pt idx="0">
                  <c:v>4.1820751229987699E-2</c:v>
                </c:pt>
                <c:pt idx="1">
                  <c:v>6.0638066055905188E-2</c:v>
                </c:pt>
                <c:pt idx="2">
                  <c:v>7.4520016556739177E-2</c:v>
                </c:pt>
                <c:pt idx="3">
                  <c:v>6.6543330400922057E-2</c:v>
                </c:pt>
                <c:pt idx="4">
                  <c:v>0.73787787850343434</c:v>
                </c:pt>
                <c:pt idx="5">
                  <c:v>0</c:v>
                </c:pt>
                <c:pt idx="6">
                  <c:v>1.859995725301223E-2</c:v>
                </c:pt>
              </c:numCache>
            </c:numRef>
          </c:val>
          <c:extLst>
            <c:ext xmlns:c16="http://schemas.microsoft.com/office/drawing/2014/chart" uri="{C3380CC4-5D6E-409C-BE32-E72D297353CC}">
              <c16:uniqueId val="{00000002-4D42-4138-BACB-A852E1DDD9DE}"/>
            </c:ext>
          </c:extLst>
        </c:ser>
        <c:ser>
          <c:idx val="3"/>
          <c:order val="3"/>
          <c:tx>
            <c:strRef>
              <c:f>'Sheet1 (2)'!$J$47</c:f>
              <c:strCache>
                <c:ptCount val="1"/>
                <c:pt idx="0">
                  <c:v>45 bis 54 Jahre</c:v>
                </c:pt>
              </c:strCache>
            </c:strRef>
          </c:tx>
          <c:spPr>
            <a:solidFill>
              <a:srgbClr val="558ED5"/>
            </a:solidFill>
          </c:spPr>
          <c:invertIfNegative val="0"/>
          <c:dLbls>
            <c:spPr>
              <a:noFill/>
              <a:ln>
                <a:noFill/>
              </a:ln>
              <a:effectLst/>
            </c:spPr>
            <c:txPr>
              <a:bodyPr wrap="square" lIns="38100" tIns="19050" rIns="38100" bIns="19050" anchor="ctr">
                <a:spAutoFit/>
              </a:bodyPr>
              <a:lstStyle/>
              <a:p>
                <a:pPr>
                  <a:defRPr sz="9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(2)'!$J$125:$J$131</c:f>
              <c:numCache>
                <c:formatCode>###0%</c:formatCode>
                <c:ptCount val="7"/>
                <c:pt idx="0">
                  <c:v>1.7200284792295354E-2</c:v>
                </c:pt>
                <c:pt idx="1">
                  <c:v>1.8575848023782853E-2</c:v>
                </c:pt>
                <c:pt idx="2">
                  <c:v>3.8835011939695505E-2</c:v>
                </c:pt>
                <c:pt idx="3">
                  <c:v>6.0978720749669514E-2</c:v>
                </c:pt>
                <c:pt idx="4">
                  <c:v>0.84801479529483303</c:v>
                </c:pt>
                <c:pt idx="5">
                  <c:v>0</c:v>
                </c:pt>
                <c:pt idx="6">
                  <c:v>1.6395339199723771E-2</c:v>
                </c:pt>
              </c:numCache>
            </c:numRef>
          </c:val>
          <c:extLst>
            <c:ext xmlns:c16="http://schemas.microsoft.com/office/drawing/2014/chart" uri="{C3380CC4-5D6E-409C-BE32-E72D297353CC}">
              <c16:uniqueId val="{00000003-4D42-4138-BACB-A852E1DDD9DE}"/>
            </c:ext>
          </c:extLst>
        </c:ser>
        <c:ser>
          <c:idx val="4"/>
          <c:order val="4"/>
          <c:tx>
            <c:strRef>
              <c:f>'Sheet1 (2)'!$K$47</c:f>
              <c:strCache>
                <c:ptCount val="1"/>
                <c:pt idx="0">
                  <c:v>55 bis 64 Jahre</c:v>
                </c:pt>
              </c:strCache>
            </c:strRef>
          </c:tx>
          <c:spPr>
            <a:solidFill>
              <a:srgbClr val="80ABE0"/>
            </a:solidFill>
          </c:spPr>
          <c:invertIfNegative val="0"/>
          <c:dLbls>
            <c:spPr>
              <a:noFill/>
              <a:ln>
                <a:noFill/>
              </a:ln>
              <a:effectLst/>
            </c:spPr>
            <c:txPr>
              <a:bodyPr wrap="square" lIns="38100" tIns="19050" rIns="38100" bIns="19050" anchor="ctr">
                <a:spAutoFit/>
              </a:bodyPr>
              <a:lstStyle/>
              <a:p>
                <a:pPr>
                  <a:defRPr sz="9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(2)'!$K$125:$K$131</c:f>
              <c:numCache>
                <c:formatCode>###0%</c:formatCode>
                <c:ptCount val="7"/>
                <c:pt idx="0">
                  <c:v>0</c:v>
                </c:pt>
                <c:pt idx="1">
                  <c:v>1.2686369147265801E-2</c:v>
                </c:pt>
                <c:pt idx="2">
                  <c:v>9.3034414018225153E-3</c:v>
                </c:pt>
                <c:pt idx="3">
                  <c:v>2.0197328593264081E-2</c:v>
                </c:pt>
                <c:pt idx="4">
                  <c:v>0.94850941945582501</c:v>
                </c:pt>
                <c:pt idx="5">
                  <c:v>0</c:v>
                </c:pt>
                <c:pt idx="6">
                  <c:v>9.3034414018225153E-3</c:v>
                </c:pt>
              </c:numCache>
            </c:numRef>
          </c:val>
          <c:extLst>
            <c:ext xmlns:c16="http://schemas.microsoft.com/office/drawing/2014/chart" uri="{C3380CC4-5D6E-409C-BE32-E72D297353CC}">
              <c16:uniqueId val="{00000004-4D42-4138-BACB-A852E1DDD9DE}"/>
            </c:ext>
          </c:extLst>
        </c:ser>
        <c:ser>
          <c:idx val="5"/>
          <c:order val="5"/>
          <c:tx>
            <c:strRef>
              <c:f>'Sheet1 (2)'!$L$47</c:f>
              <c:strCache>
                <c:ptCount val="1"/>
                <c:pt idx="0">
                  <c:v>ab 65 Jahre</c:v>
                </c:pt>
              </c:strCache>
            </c:strRef>
          </c:tx>
          <c:spPr>
            <a:solidFill>
              <a:srgbClr val="B9CDE5"/>
            </a:solidFill>
          </c:spPr>
          <c:invertIfNegative val="0"/>
          <c:dLbls>
            <c:spPr>
              <a:noFill/>
              <a:ln>
                <a:noFill/>
              </a:ln>
              <a:effectLst/>
            </c:spPr>
            <c:txPr>
              <a:bodyPr wrap="square" lIns="38100" tIns="19050" rIns="38100" bIns="19050" anchor="ctr">
                <a:spAutoFit/>
              </a:bodyPr>
              <a:lstStyle/>
              <a:p>
                <a:pPr>
                  <a:defRPr sz="9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(2)'!$B$125:$B$131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(2)'!$L$125:$L$131</c:f>
              <c:numCache>
                <c:formatCode>###0%</c:formatCode>
                <c:ptCount val="7"/>
                <c:pt idx="0">
                  <c:v>1.0258900076319171E-2</c:v>
                </c:pt>
                <c:pt idx="1">
                  <c:v>9.6523952350765167E-3</c:v>
                </c:pt>
                <c:pt idx="2" formatCode="###0.0%">
                  <c:v>4.366674607755628E-3</c:v>
                </c:pt>
                <c:pt idx="3">
                  <c:v>1.0644515750704221E-2</c:v>
                </c:pt>
                <c:pt idx="4">
                  <c:v>0.94567443092232717</c:v>
                </c:pt>
                <c:pt idx="5">
                  <c:v>1.4494637096791102E-2</c:v>
                </c:pt>
                <c:pt idx="6" formatCode="###0.0%">
                  <c:v>4.9084463110258287E-3</c:v>
                </c:pt>
              </c:numCache>
            </c:numRef>
          </c:val>
          <c:extLst>
            <c:ext xmlns:c16="http://schemas.microsoft.com/office/drawing/2014/chart" uri="{C3380CC4-5D6E-409C-BE32-E72D297353CC}">
              <c16:uniqueId val="{00000005-4D42-4138-BACB-A852E1DDD9DE}"/>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a:t>SPNV bzw. ÖPNV (Bahn, Bus oder Straßenbahn)</a:t>
            </a:r>
          </a:p>
        </c:rich>
      </c:tx>
      <c:overlay val="0"/>
    </c:title>
    <c:autoTitleDeleted val="0"/>
    <c:plotArea>
      <c:layout/>
      <c:barChart>
        <c:barDir val="col"/>
        <c:grouping val="clustered"/>
        <c:varyColors val="0"/>
        <c:ser>
          <c:idx val="1"/>
          <c:order val="0"/>
          <c:tx>
            <c:strRef>
              <c:f>'Sheet1 (2)'!$M$47</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(2)'!$B$150:$B$156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(2)'!$M$150:$M$156</c:f>
              <c:numCache>
                <c:formatCode>###0%</c:formatCode>
                <c:ptCount val="7"/>
                <c:pt idx="0">
                  <c:v>0.14736424402369991</c:v>
                </c:pt>
                <c:pt idx="1">
                  <c:v>0.27136814845113055</c:v>
                </c:pt>
                <c:pt idx="2">
                  <c:v>2.1257439130949338E-2</c:v>
                </c:pt>
                <c:pt idx="3">
                  <c:v>0.4772264394200903</c:v>
                </c:pt>
                <c:pt idx="4">
                  <c:v>8.278372897413E-2</c:v>
                </c:pt>
                <c:pt idx="5">
                  <c:v>0</c:v>
                </c:pt>
                <c:pt idx="6">
                  <c:v>0</c:v>
                </c:pt>
              </c:numCache>
            </c:numRef>
          </c:val>
          <c:extLst>
            <c:ext xmlns:c16="http://schemas.microsoft.com/office/drawing/2014/chart" uri="{C3380CC4-5D6E-409C-BE32-E72D297353CC}">
              <c16:uniqueId val="{00000000-94F5-4901-9A21-C68727B5B4A6}"/>
            </c:ext>
          </c:extLst>
        </c:ser>
        <c:ser>
          <c:idx val="0"/>
          <c:order val="1"/>
          <c:tx>
            <c:strRef>
              <c:f>'Sheet1 (2)'!$N$47</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(2)'!$B$150:$B$156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(2)'!$N$150:$N$156</c:f>
              <c:numCache>
                <c:formatCode>###0%</c:formatCode>
                <c:ptCount val="7"/>
                <c:pt idx="0">
                  <c:v>0.10654935492485523</c:v>
                </c:pt>
                <c:pt idx="1">
                  <c:v>0.24764194201714293</c:v>
                </c:pt>
                <c:pt idx="2">
                  <c:v>0.10020251647877529</c:v>
                </c:pt>
                <c:pt idx="3">
                  <c:v>0.39750522564643442</c:v>
                </c:pt>
                <c:pt idx="4">
                  <c:v>0.1331478976381808</c:v>
                </c:pt>
                <c:pt idx="5">
                  <c:v>6.9847181049666673E-3</c:v>
                </c:pt>
                <c:pt idx="6">
                  <c:v>7.9683451896458406E-3</c:v>
                </c:pt>
              </c:numCache>
            </c:numRef>
          </c:val>
          <c:extLst>
            <c:ext xmlns:c16="http://schemas.microsoft.com/office/drawing/2014/chart" uri="{C3380CC4-5D6E-409C-BE32-E72D297353CC}">
              <c16:uniqueId val="{00000001-94F5-4901-9A21-C68727B5B4A6}"/>
            </c:ext>
          </c:extLst>
        </c:ser>
        <c:ser>
          <c:idx val="2"/>
          <c:order val="2"/>
          <c:tx>
            <c:strRef>
              <c:f>'Sheet1 (2)'!$O$47</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(2)'!$B$150:$B$156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(2)'!$O$150:$O$156</c:f>
              <c:numCache>
                <c:formatCode>###0%</c:formatCode>
                <c:ptCount val="7"/>
                <c:pt idx="0">
                  <c:v>0.2635589118799338</c:v>
                </c:pt>
                <c:pt idx="1">
                  <c:v>0.12049113480940261</c:v>
                </c:pt>
                <c:pt idx="2">
                  <c:v>0.27521344877591403</c:v>
                </c:pt>
                <c:pt idx="3">
                  <c:v>0.27694584647418669</c:v>
                </c:pt>
                <c:pt idx="4">
                  <c:v>6.3790658060562375E-2</c:v>
                </c:pt>
                <c:pt idx="5">
                  <c:v>0</c:v>
                </c:pt>
                <c:pt idx="6">
                  <c:v>0</c:v>
                </c:pt>
              </c:numCache>
            </c:numRef>
          </c:val>
          <c:extLst>
            <c:ext xmlns:c16="http://schemas.microsoft.com/office/drawing/2014/chart" uri="{C3380CC4-5D6E-409C-BE32-E72D297353CC}">
              <c16:uniqueId val="{00000002-94F5-4901-9A21-C68727B5B4A6}"/>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a:t>zu Fuß</a:t>
            </a:r>
          </a:p>
        </c:rich>
      </c:tx>
      <c:overlay val="0"/>
    </c:title>
    <c:autoTitleDeleted val="0"/>
    <c:plotArea>
      <c:layout/>
      <c:barChart>
        <c:barDir val="col"/>
        <c:grouping val="clustered"/>
        <c:varyColors val="0"/>
        <c:ser>
          <c:idx val="1"/>
          <c:order val="0"/>
          <c:tx>
            <c:strRef>
              <c:f>'Sheet1 (2)'!$D$47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(2)'!$B$175:$B$181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(2)'!$D$175:$D$181</c:f>
              <c:numCache>
                <c:formatCode>###0%</c:formatCode>
                <c:ptCount val="7"/>
                <c:pt idx="0">
                  <c:v>0.56274561699079384</c:v>
                </c:pt>
                <c:pt idx="1">
                  <c:v>0.21505032796567314</c:v>
                </c:pt>
                <c:pt idx="2">
                  <c:v>8.6427182086207865E-2</c:v>
                </c:pt>
                <c:pt idx="3">
                  <c:v>0.10456672586628427</c:v>
                </c:pt>
                <c:pt idx="4">
                  <c:v>3.1210147091041449E-2</c:v>
                </c:pt>
                <c:pt idx="5">
                  <c:v>0</c:v>
                </c:pt>
                <c:pt idx="6">
                  <c:v>0</c:v>
                </c:pt>
              </c:numCache>
            </c:numRef>
          </c:val>
          <c:extLst>
            <c:ext xmlns:c16="http://schemas.microsoft.com/office/drawing/2014/chart" uri="{C3380CC4-5D6E-409C-BE32-E72D297353CC}">
              <c16:uniqueId val="{00000000-7DF7-4FC5-A76D-7102B68D8740}"/>
            </c:ext>
          </c:extLst>
        </c:ser>
        <c:ser>
          <c:idx val="2"/>
          <c:order val="1"/>
          <c:tx>
            <c:strRef>
              <c:f>'Sheet1 (2)'!$E$47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(2)'!$B$175:$B$181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(2)'!$E$175:$E$181</c:f>
              <c:numCache>
                <c:formatCode>###0%</c:formatCode>
                <c:ptCount val="7"/>
                <c:pt idx="0">
                  <c:v>0.58642064070086564</c:v>
                </c:pt>
                <c:pt idx="1">
                  <c:v>0.27724664907913887</c:v>
                </c:pt>
                <c:pt idx="2">
                  <c:v>4.0658769166327866E-2</c:v>
                </c:pt>
                <c:pt idx="3">
                  <c:v>6.7650288705299211E-2</c:v>
                </c:pt>
                <c:pt idx="4">
                  <c:v>1.8023988854165153E-2</c:v>
                </c:pt>
                <c:pt idx="5" formatCode="###0.0%">
                  <c:v>2.2943549319708418E-3</c:v>
                </c:pt>
                <c:pt idx="6">
                  <c:v>7.7053085622327492E-3</c:v>
                </c:pt>
              </c:numCache>
            </c:numRef>
          </c:val>
          <c:extLst>
            <c:ext xmlns:c16="http://schemas.microsoft.com/office/drawing/2014/chart" uri="{C3380CC4-5D6E-409C-BE32-E72D297353CC}">
              <c16:uniqueId val="{00000001-7DF7-4FC5-A76D-7102B68D8740}"/>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(2)'!$C$199</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(2)'!$C$200:$C$205</c:f>
              <c:numCache>
                <c:formatCode>###0%</c:formatCode>
                <c:ptCount val="6"/>
                <c:pt idx="0">
                  <c:v>0.35925359941205526</c:v>
                </c:pt>
                <c:pt idx="1">
                  <c:v>0.23964017371465993</c:v>
                </c:pt>
                <c:pt idx="2">
                  <c:v>0.19640696831154741</c:v>
                </c:pt>
                <c:pt idx="3">
                  <c:v>0.18829679110144856</c:v>
                </c:pt>
                <c:pt idx="4">
                  <c:v>1.0649712113962474E-2</c:v>
                </c:pt>
                <c:pt idx="5">
                  <c:v>5.7527553463296932E-3</c:v>
                </c:pt>
              </c:numCache>
            </c:numRef>
          </c:val>
          <c:extLst>
            <c:ext xmlns:c16="http://schemas.microsoft.com/office/drawing/2014/chart" uri="{C3380CC4-5D6E-409C-BE32-E72D297353CC}">
              <c16:uniqueId val="{00000000-A4F7-489E-BAC2-BEDCC660902A}"/>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(2)'!$D$200:$D$205</c:f>
              <c:numCache>
                <c:formatCode>###0%</c:formatCode>
                <c:ptCount val="6"/>
                <c:pt idx="0">
                  <c:v>0.39769063238354102</c:v>
                </c:pt>
                <c:pt idx="1">
                  <c:v>0.25638238461704921</c:v>
                </c:pt>
                <c:pt idx="2">
                  <c:v>0.1544689622243002</c:v>
                </c:pt>
                <c:pt idx="3">
                  <c:v>0.16975924569393952</c:v>
                </c:pt>
                <c:pt idx="4">
                  <c:v>1.7791938279768708E-2</c:v>
                </c:pt>
                <c:pt idx="5" formatCode="###0.0%">
                  <c:v>3.9068368014016988E-3</c:v>
                </c:pt>
              </c:numCache>
            </c:numRef>
          </c:val>
          <c:extLst>
            <c:ext xmlns:c16="http://schemas.microsoft.com/office/drawing/2014/chart" uri="{C3380CC4-5D6E-409C-BE32-E72D297353CC}">
              <c16:uniqueId val="{00000000-99F5-4409-90AD-96DA9934BAE4}"/>
            </c:ext>
          </c:extLst>
        </c:ser>
        <c:ser>
          <c:idx val="2"/>
          <c:order val="1"/>
          <c:tx>
            <c:strRef>
              <c:f>'Sheet1 (2)'!$E$47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(2)'!$E$200:$E$205</c:f>
              <c:numCache>
                <c:formatCode>###0%</c:formatCode>
                <c:ptCount val="6"/>
                <c:pt idx="0">
                  <c:v>0.32234492846947416</c:v>
                </c:pt>
                <c:pt idx="1">
                  <c:v>0.22421444214772163</c:v>
                </c:pt>
                <c:pt idx="2">
                  <c:v>0.23345625297451136</c:v>
                </c:pt>
                <c:pt idx="3">
                  <c:v>0.20892664589597343</c:v>
                </c:pt>
                <c:pt idx="4" formatCode="###0.0%">
                  <c:v>3.3524219500859109E-3</c:v>
                </c:pt>
                <c:pt idx="5">
                  <c:v>7.7053085622327492E-3</c:v>
                </c:pt>
              </c:numCache>
            </c:numRef>
          </c:val>
          <c:extLst>
            <c:ext xmlns:c16="http://schemas.microsoft.com/office/drawing/2014/chart" uri="{C3380CC4-5D6E-409C-BE32-E72D297353CC}">
              <c16:uniqueId val="{00000001-99F5-4409-90AD-96DA9934BAE4}"/>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(2)'!$M$200:$M$205</c:f>
              <c:numCache>
                <c:formatCode>###0%</c:formatCode>
                <c:ptCount val="6"/>
                <c:pt idx="0">
                  <c:v>0.22625780967683659</c:v>
                </c:pt>
                <c:pt idx="1">
                  <c:v>0.18397410181333959</c:v>
                </c:pt>
                <c:pt idx="2">
                  <c:v>0.33993118871771716</c:v>
                </c:pt>
                <c:pt idx="3">
                  <c:v>0.24983689979210685</c:v>
                </c:pt>
                <c:pt idx="4">
                  <c:v>0</c:v>
                </c:pt>
                <c:pt idx="5">
                  <c:v>0</c:v>
                </c:pt>
              </c:numCache>
            </c:numRef>
          </c:val>
          <c:extLst>
            <c:ext xmlns:c16="http://schemas.microsoft.com/office/drawing/2014/chart" uri="{C3380CC4-5D6E-409C-BE32-E72D297353CC}">
              <c16:uniqueId val="{00000000-5D24-4C88-8447-BF9C436C4DF9}"/>
            </c:ext>
          </c:extLst>
        </c:ser>
        <c:ser>
          <c:idx val="0"/>
          <c:order val="1"/>
          <c:tx>
            <c:strRef>
              <c:f>'Sheet1 (2)'!$N$47</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(2)'!$N$200:$N$205</c:f>
              <c:numCache>
                <c:formatCode>###0%</c:formatCode>
                <c:ptCount val="6"/>
                <c:pt idx="0">
                  <c:v>0.40716969099415407</c:v>
                </c:pt>
                <c:pt idx="1">
                  <c:v>0.23213658879677423</c:v>
                </c:pt>
                <c:pt idx="2">
                  <c:v>0.17180274562408479</c:v>
                </c:pt>
                <c:pt idx="3">
                  <c:v>0.18055351962520302</c:v>
                </c:pt>
                <c:pt idx="4">
                  <c:v>6.5866550208248118E-3</c:v>
                </c:pt>
                <c:pt idx="5" formatCode="###0.0%">
                  <c:v>1.7507999389600327E-3</c:v>
                </c:pt>
              </c:numCache>
            </c:numRef>
          </c:val>
          <c:extLst>
            <c:ext xmlns:c16="http://schemas.microsoft.com/office/drawing/2014/chart" uri="{C3380CC4-5D6E-409C-BE32-E72D297353CC}">
              <c16:uniqueId val="{00000001-5D24-4C88-8447-BF9C436C4DF9}"/>
            </c:ext>
          </c:extLst>
        </c:ser>
        <c:ser>
          <c:idx val="2"/>
          <c:order val="2"/>
          <c:tx>
            <c:strRef>
              <c:f>'Sheet1 (2)'!$O$47</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(2)'!$O$200:$O$205</c:f>
              <c:numCache>
                <c:formatCode>###0%</c:formatCode>
                <c:ptCount val="6"/>
                <c:pt idx="0">
                  <c:v>0.33916163269815969</c:v>
                </c:pt>
                <c:pt idx="1">
                  <c:v>0.30927575590985162</c:v>
                </c:pt>
                <c:pt idx="2">
                  <c:v>0.16509054430899522</c:v>
                </c:pt>
                <c:pt idx="3">
                  <c:v>0.15311730780040878</c:v>
                </c:pt>
                <c:pt idx="4">
                  <c:v>3.3354759282584218E-2</c:v>
                </c:pt>
                <c:pt idx="5">
                  <c:v>0</c:v>
                </c:pt>
              </c:numCache>
            </c:numRef>
          </c:val>
          <c:extLst>
            <c:ext xmlns:c16="http://schemas.microsoft.com/office/drawing/2014/chart" uri="{C3380CC4-5D6E-409C-BE32-E72D297353CC}">
              <c16:uniqueId val="{00000002-5D24-4C88-8447-BF9C436C4DF9}"/>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(2)'!$Q$47</c:f>
              <c:strCache>
                <c:ptCount val="1"/>
                <c:pt idx="0">
                  <c:v>links der Mitte</c:v>
                </c:pt>
              </c:strCache>
            </c:strRef>
          </c:tx>
          <c:spPr>
            <a:solidFill>
              <a:srgbClr val="C0504D">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(2)'!$Q$200:$Q$205</c:f>
              <c:numCache>
                <c:formatCode>###0%</c:formatCode>
                <c:ptCount val="6"/>
                <c:pt idx="0">
                  <c:v>0.25054398494822017</c:v>
                </c:pt>
                <c:pt idx="1">
                  <c:v>0.32542044091747857</c:v>
                </c:pt>
                <c:pt idx="2">
                  <c:v>0.23442920236385256</c:v>
                </c:pt>
                <c:pt idx="3">
                  <c:v>0.17259041151999907</c:v>
                </c:pt>
                <c:pt idx="4">
                  <c:v>1.7015960250449959E-2</c:v>
                </c:pt>
                <c:pt idx="5">
                  <c:v>0</c:v>
                </c:pt>
              </c:numCache>
            </c:numRef>
          </c:val>
          <c:extLst>
            <c:ext xmlns:c16="http://schemas.microsoft.com/office/drawing/2014/chart" uri="{C3380CC4-5D6E-409C-BE32-E72D297353CC}">
              <c16:uniqueId val="{00000000-D6B4-40D8-99D6-87203FCD31A3}"/>
            </c:ext>
          </c:extLst>
        </c:ser>
        <c:ser>
          <c:idx val="2"/>
          <c:order val="1"/>
          <c:tx>
            <c:strRef>
              <c:f>'Sheet1 (2)'!$R$47</c:f>
              <c:strCache>
                <c:ptCount val="1"/>
                <c:pt idx="0">
                  <c:v>Mitte</c:v>
                </c:pt>
              </c:strCache>
            </c:strRef>
          </c:tx>
          <c:spPr>
            <a:solidFill>
              <a:sysClr val="window" lastClr="FFFFFF">
                <a:lumMod val="75000"/>
              </a:sys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(2)'!$R$200:$R$205</c:f>
              <c:numCache>
                <c:formatCode>###0%</c:formatCode>
                <c:ptCount val="6"/>
                <c:pt idx="0">
                  <c:v>0.44958675059973963</c:v>
                </c:pt>
                <c:pt idx="1">
                  <c:v>0.22543913263606613</c:v>
                </c:pt>
                <c:pt idx="2">
                  <c:v>0.14788622881604524</c:v>
                </c:pt>
                <c:pt idx="3">
                  <c:v>0.16386465577205281</c:v>
                </c:pt>
                <c:pt idx="4">
                  <c:v>1.3223232176095725E-2</c:v>
                </c:pt>
                <c:pt idx="5">
                  <c:v>0</c:v>
                </c:pt>
              </c:numCache>
            </c:numRef>
          </c:val>
          <c:extLst>
            <c:ext xmlns:c16="http://schemas.microsoft.com/office/drawing/2014/chart" uri="{C3380CC4-5D6E-409C-BE32-E72D297353CC}">
              <c16:uniqueId val="{00000001-D6B4-40D8-99D6-87203FCD31A3}"/>
            </c:ext>
          </c:extLst>
        </c:ser>
        <c:ser>
          <c:idx val="0"/>
          <c:order val="2"/>
          <c:tx>
            <c:strRef>
              <c:f>'Sheet1 (2)'!$S$47</c:f>
              <c:strCache>
                <c:ptCount val="1"/>
                <c:pt idx="0">
                  <c:v>rechts der Mitte</c:v>
                </c:pt>
              </c:strCache>
            </c:strRef>
          </c:tx>
          <c:spPr>
            <a:solidFill>
              <a:srgbClr val="4BACC6">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(2)'!$B$200:$B$205</c:f>
              <c:strCache>
                <c:ptCount val="6"/>
                <c:pt idx="0">
                  <c:v>Auto</c:v>
                </c:pt>
                <c:pt idx="1">
                  <c:v>Fahrrad / E-Scooter</c:v>
                </c:pt>
                <c:pt idx="2">
                  <c:v>SPNV bzw. ÖPNV (Bahn, Bus oder Straßenbahn)</c:v>
                </c:pt>
                <c:pt idx="3">
                  <c:v>zu Fuß</c:v>
                </c:pt>
                <c:pt idx="4">
                  <c:v>(E-)Roller / Motorrad</c:v>
                </c:pt>
                <c:pt idx="5">
                  <c:v>weiß nicht / keine Angabe</c:v>
                </c:pt>
              </c:strCache>
            </c:strRef>
          </c:cat>
          <c:val>
            <c:numRef>
              <c:f>'Sheet1 (2)'!$S$200:$S$205</c:f>
              <c:numCache>
                <c:formatCode>###0%</c:formatCode>
                <c:ptCount val="6"/>
                <c:pt idx="0">
                  <c:v>0.51531631309244263</c:v>
                </c:pt>
                <c:pt idx="1">
                  <c:v>0.1371327525090891</c:v>
                </c:pt>
                <c:pt idx="2">
                  <c:v>0.2120357109100576</c:v>
                </c:pt>
                <c:pt idx="3">
                  <c:v>0.1355152234884108</c:v>
                </c:pt>
                <c:pt idx="4">
                  <c:v>0</c:v>
                </c:pt>
                <c:pt idx="5">
                  <c:v>0</c:v>
                </c:pt>
              </c:numCache>
            </c:numRef>
          </c:val>
          <c:extLst>
            <c:ext xmlns:c16="http://schemas.microsoft.com/office/drawing/2014/chart" uri="{C3380CC4-5D6E-409C-BE32-E72D297353CC}">
              <c16:uniqueId val="{00000002-D6B4-40D8-99D6-87203FCD31A3}"/>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(2)'!$C$199</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(2)'!$B$224:$B$228</c:f>
              <c:strCache>
                <c:ptCount val="5"/>
                <c:pt idx="0">
                  <c:v>sehr gut</c:v>
                </c:pt>
                <c:pt idx="1">
                  <c:v>eher gut</c:v>
                </c:pt>
                <c:pt idx="2">
                  <c:v>eher schlecht</c:v>
                </c:pt>
                <c:pt idx="3">
                  <c:v>sehr schlecht</c:v>
                </c:pt>
                <c:pt idx="4">
                  <c:v>weiß nicht / keine Angabe</c:v>
                </c:pt>
              </c:strCache>
            </c:strRef>
          </c:cat>
          <c:val>
            <c:numRef>
              <c:f>'Sheet1 (2)'!$C$224:$C$228</c:f>
              <c:numCache>
                <c:formatCode>###0%</c:formatCode>
                <c:ptCount val="5"/>
                <c:pt idx="0">
                  <c:v>0.14439337329695442</c:v>
                </c:pt>
                <c:pt idx="1">
                  <c:v>0.53952838242001677</c:v>
                </c:pt>
                <c:pt idx="2">
                  <c:v>0.22222095805067363</c:v>
                </c:pt>
                <c:pt idx="3">
                  <c:v>4.5244305363575051E-2</c:v>
                </c:pt>
                <c:pt idx="4">
                  <c:v>4.8612980868782733E-2</c:v>
                </c:pt>
              </c:numCache>
            </c:numRef>
          </c:val>
          <c:extLst>
            <c:ext xmlns:c16="http://schemas.microsoft.com/office/drawing/2014/chart" uri="{C3380CC4-5D6E-409C-BE32-E72D297353CC}">
              <c16:uniqueId val="{00000000-1162-4C11-A6D2-E044079C2132}"/>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(2)'!$Q$47</c:f>
              <c:strCache>
                <c:ptCount val="1"/>
                <c:pt idx="0">
                  <c:v>links der Mitte</c:v>
                </c:pt>
              </c:strCache>
            </c:strRef>
          </c:tx>
          <c:spPr>
            <a:solidFill>
              <a:srgbClr val="C0504D">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(2)'!$B$231:$B$233</c:f>
              <c:strCache>
                <c:ptCount val="3"/>
                <c:pt idx="0">
                  <c:v>gut</c:v>
                </c:pt>
                <c:pt idx="1">
                  <c:v>schlecht</c:v>
                </c:pt>
                <c:pt idx="2">
                  <c:v>weiß nicht/keine Angabe</c:v>
                </c:pt>
              </c:strCache>
            </c:strRef>
          </c:cat>
          <c:val>
            <c:numRef>
              <c:f>'Sheet1 (2)'!$Q$231:$Q$233</c:f>
              <c:numCache>
                <c:formatCode>###0%</c:formatCode>
                <c:ptCount val="3"/>
                <c:pt idx="0">
                  <c:v>0.76479273154816585</c:v>
                </c:pt>
                <c:pt idx="1">
                  <c:v>0.20842105394511787</c:v>
                </c:pt>
                <c:pt idx="2">
                  <c:v>2.6786214506716671E-2</c:v>
                </c:pt>
              </c:numCache>
            </c:numRef>
          </c:val>
          <c:extLst>
            <c:ext xmlns:c16="http://schemas.microsoft.com/office/drawing/2014/chart" uri="{C3380CC4-5D6E-409C-BE32-E72D297353CC}">
              <c16:uniqueId val="{00000000-DD3F-4885-ACC1-17D9CC793F6A}"/>
            </c:ext>
          </c:extLst>
        </c:ser>
        <c:ser>
          <c:idx val="2"/>
          <c:order val="1"/>
          <c:tx>
            <c:strRef>
              <c:f>'Sheet1 (2)'!$R$47</c:f>
              <c:strCache>
                <c:ptCount val="1"/>
                <c:pt idx="0">
                  <c:v>Mitte</c:v>
                </c:pt>
              </c:strCache>
            </c:strRef>
          </c:tx>
          <c:spPr>
            <a:solidFill>
              <a:sysClr val="window" lastClr="FFFFFF">
                <a:lumMod val="75000"/>
              </a:sys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(2)'!$B$231:$B$233</c:f>
              <c:strCache>
                <c:ptCount val="3"/>
                <c:pt idx="0">
                  <c:v>gut</c:v>
                </c:pt>
                <c:pt idx="1">
                  <c:v>schlecht</c:v>
                </c:pt>
                <c:pt idx="2">
                  <c:v>weiß nicht/keine Angabe</c:v>
                </c:pt>
              </c:strCache>
            </c:strRef>
          </c:cat>
          <c:val>
            <c:numRef>
              <c:f>'Sheet1 (2)'!$R$231:$R$233</c:f>
              <c:numCache>
                <c:formatCode>###0%</c:formatCode>
                <c:ptCount val="3"/>
                <c:pt idx="0">
                  <c:v>0.66686762680676026</c:v>
                </c:pt>
                <c:pt idx="1">
                  <c:v>0.28375415436340079</c:v>
                </c:pt>
                <c:pt idx="2">
                  <c:v>4.937821882983872E-2</c:v>
                </c:pt>
              </c:numCache>
            </c:numRef>
          </c:val>
          <c:extLst>
            <c:ext xmlns:c16="http://schemas.microsoft.com/office/drawing/2014/chart" uri="{C3380CC4-5D6E-409C-BE32-E72D297353CC}">
              <c16:uniqueId val="{00000001-DD3F-4885-ACC1-17D9CC793F6A}"/>
            </c:ext>
          </c:extLst>
        </c:ser>
        <c:ser>
          <c:idx val="0"/>
          <c:order val="2"/>
          <c:tx>
            <c:strRef>
              <c:f>'Sheet1 (2)'!$S$47</c:f>
              <c:strCache>
                <c:ptCount val="1"/>
                <c:pt idx="0">
                  <c:v>rechts der Mitte</c:v>
                </c:pt>
              </c:strCache>
            </c:strRef>
          </c:tx>
          <c:spPr>
            <a:solidFill>
              <a:srgbClr val="4BACC6">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(2)'!$B$231:$B$233</c:f>
              <c:strCache>
                <c:ptCount val="3"/>
                <c:pt idx="0">
                  <c:v>gut</c:v>
                </c:pt>
                <c:pt idx="1">
                  <c:v>schlecht</c:v>
                </c:pt>
                <c:pt idx="2">
                  <c:v>weiß nicht/keine Angabe</c:v>
                </c:pt>
              </c:strCache>
            </c:strRef>
          </c:cat>
          <c:val>
            <c:numRef>
              <c:f>'Sheet1 (2)'!$S$231:$S$233</c:f>
              <c:numCache>
                <c:formatCode>###0%</c:formatCode>
                <c:ptCount val="3"/>
                <c:pt idx="0">
                  <c:v>0.66637582256337768</c:v>
                </c:pt>
                <c:pt idx="1">
                  <c:v>0.2981481473695573</c:v>
                </c:pt>
                <c:pt idx="2">
                  <c:v>3.5476030067065033E-2</c:v>
                </c:pt>
              </c:numCache>
            </c:numRef>
          </c:val>
          <c:extLst>
            <c:ext xmlns:c16="http://schemas.microsoft.com/office/drawing/2014/chart" uri="{C3380CC4-5D6E-409C-BE32-E72D297353CC}">
              <c16:uniqueId val="{00000002-DD3F-4885-ACC1-17D9CC793F6A}"/>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(2)'!$B$48:$B$55</c:f>
              <c:strCache>
                <c:ptCount val="8"/>
                <c:pt idx="0">
                  <c:v>1</c:v>
                </c:pt>
                <c:pt idx="1">
                  <c:v>2</c:v>
                </c:pt>
                <c:pt idx="2">
                  <c:v>3</c:v>
                </c:pt>
                <c:pt idx="3">
                  <c:v>4</c:v>
                </c:pt>
                <c:pt idx="4">
                  <c:v>5</c:v>
                </c:pt>
                <c:pt idx="5">
                  <c:v>6</c:v>
                </c:pt>
                <c:pt idx="6">
                  <c:v>keinem</c:v>
                </c:pt>
                <c:pt idx="7">
                  <c:v>weiß nicht / keine Angabe</c:v>
                </c:pt>
              </c:strCache>
            </c:strRef>
          </c:cat>
          <c:val>
            <c:numRef>
              <c:f>'Sheet1 (2)'!$D$48:$D$55</c:f>
              <c:numCache>
                <c:formatCode>###0%</c:formatCode>
                <c:ptCount val="8"/>
                <c:pt idx="0">
                  <c:v>3.2617103083126188E-2</c:v>
                </c:pt>
                <c:pt idx="1">
                  <c:v>3.4970087941265819E-2</c:v>
                </c:pt>
                <c:pt idx="2">
                  <c:v>4.2267643527797528E-2</c:v>
                </c:pt>
                <c:pt idx="3">
                  <c:v>5.737728177117643E-2</c:v>
                </c:pt>
                <c:pt idx="4">
                  <c:v>0.43912266711079828</c:v>
                </c:pt>
                <c:pt idx="5">
                  <c:v>7.4956863965141091E-2</c:v>
                </c:pt>
                <c:pt idx="6">
                  <c:v>0.29379073539969602</c:v>
                </c:pt>
                <c:pt idx="7">
                  <c:v>2.4897617200999086E-2</c:v>
                </c:pt>
              </c:numCache>
            </c:numRef>
          </c:val>
          <c:extLst>
            <c:ext xmlns:c16="http://schemas.microsoft.com/office/drawing/2014/chart" uri="{C3380CC4-5D6E-409C-BE32-E72D297353CC}">
              <c16:uniqueId val="{00000000-1441-46E4-869E-42F3D0F02DC4}"/>
            </c:ext>
          </c:extLst>
        </c:ser>
        <c:ser>
          <c:idx val="2"/>
          <c:order val="1"/>
          <c:tx>
            <c:strRef>
              <c:f>'Sheet1 (2)'!$E$47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(2)'!$B$48:$B$55</c:f>
              <c:strCache>
                <c:ptCount val="8"/>
                <c:pt idx="0">
                  <c:v>1</c:v>
                </c:pt>
                <c:pt idx="1">
                  <c:v>2</c:v>
                </c:pt>
                <c:pt idx="2">
                  <c:v>3</c:v>
                </c:pt>
                <c:pt idx="3">
                  <c:v>4</c:v>
                </c:pt>
                <c:pt idx="4">
                  <c:v>5</c:v>
                </c:pt>
                <c:pt idx="5">
                  <c:v>6</c:v>
                </c:pt>
                <c:pt idx="6">
                  <c:v>keinem</c:v>
                </c:pt>
                <c:pt idx="7">
                  <c:v>weiß nicht / keine Angabe</c:v>
                </c:pt>
              </c:strCache>
            </c:strRef>
          </c:cat>
          <c:val>
            <c:numRef>
              <c:f>'Sheet1 (2)'!$E$48:$E$55</c:f>
              <c:numCache>
                <c:formatCode>###0%</c:formatCode>
                <c:ptCount val="8"/>
                <c:pt idx="0">
                  <c:v>1.5252526252165537E-2</c:v>
                </c:pt>
                <c:pt idx="1">
                  <c:v>8.3596751202737411E-3</c:v>
                </c:pt>
                <c:pt idx="2">
                  <c:v>5.9267930508431765E-2</c:v>
                </c:pt>
                <c:pt idx="3">
                  <c:v>0.11319762396265137</c:v>
                </c:pt>
                <c:pt idx="4">
                  <c:v>0.35689472633472191</c:v>
                </c:pt>
                <c:pt idx="5">
                  <c:v>3.5929238628656733E-2</c:v>
                </c:pt>
                <c:pt idx="6">
                  <c:v>0.3675627331958794</c:v>
                </c:pt>
                <c:pt idx="7">
                  <c:v>4.3535545997218934E-2</c:v>
                </c:pt>
              </c:numCache>
            </c:numRef>
          </c:val>
          <c:extLst>
            <c:ext xmlns:c16="http://schemas.microsoft.com/office/drawing/2014/chart" uri="{C3380CC4-5D6E-409C-BE32-E72D297353CC}">
              <c16:uniqueId val="{00000001-1441-46E4-869E-42F3D0F02DC4}"/>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(2)'!$C$199</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(2)'!$B$252:$B$256</c:f>
              <c:strCache>
                <c:ptCount val="5"/>
                <c:pt idx="0">
                  <c:v>sehr gut</c:v>
                </c:pt>
                <c:pt idx="1">
                  <c:v>eher gut</c:v>
                </c:pt>
                <c:pt idx="2">
                  <c:v>eher schlecht</c:v>
                </c:pt>
                <c:pt idx="3">
                  <c:v>sehr schlecht</c:v>
                </c:pt>
                <c:pt idx="4">
                  <c:v>weiß nicht / keine Angabe</c:v>
                </c:pt>
              </c:strCache>
            </c:strRef>
          </c:cat>
          <c:val>
            <c:numRef>
              <c:f>'Sheet1 (2)'!$C$252:$C$256</c:f>
              <c:numCache>
                <c:formatCode>###0%</c:formatCode>
                <c:ptCount val="5"/>
                <c:pt idx="0">
                  <c:v>0.13400064246639845</c:v>
                </c:pt>
                <c:pt idx="1">
                  <c:v>0.47678486356681143</c:v>
                </c:pt>
                <c:pt idx="2">
                  <c:v>0.29617752959142446</c:v>
                </c:pt>
                <c:pt idx="3">
                  <c:v>3.6464660652115143E-2</c:v>
                </c:pt>
                <c:pt idx="4">
                  <c:v>5.657230372325342E-2</c:v>
                </c:pt>
              </c:numCache>
            </c:numRef>
          </c:val>
          <c:extLst>
            <c:ext xmlns:c16="http://schemas.microsoft.com/office/drawing/2014/chart" uri="{C3380CC4-5D6E-409C-BE32-E72D297353CC}">
              <c16:uniqueId val="{00000000-5836-4433-82F6-47CFCA2F60FA}"/>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(2)'!$D$259:$D$261</c:f>
              <c:numCache>
                <c:formatCode>###0%</c:formatCode>
                <c:ptCount val="3"/>
                <c:pt idx="0">
                  <c:v>0.69538492032693067</c:v>
                </c:pt>
                <c:pt idx="1">
                  <c:v>0.25175033951685494</c:v>
                </c:pt>
                <c:pt idx="2">
                  <c:v>5.2864740156214583E-2</c:v>
                </c:pt>
              </c:numCache>
            </c:numRef>
          </c:val>
          <c:extLst>
            <c:ext xmlns:c16="http://schemas.microsoft.com/office/drawing/2014/chart" uri="{C3380CC4-5D6E-409C-BE32-E72D297353CC}">
              <c16:uniqueId val="{00000000-C0D2-4E89-A4D8-2BB2B96B1E6D}"/>
            </c:ext>
          </c:extLst>
        </c:ser>
        <c:ser>
          <c:idx val="2"/>
          <c:order val="1"/>
          <c:tx>
            <c:strRef>
              <c:f>'Sheet1 (2)'!$E$47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(2)'!$E$259:$E$261</c:f>
              <c:numCache>
                <c:formatCode>###0%</c:formatCode>
                <c:ptCount val="3"/>
                <c:pt idx="0">
                  <c:v>0.52422916343367698</c:v>
                </c:pt>
                <c:pt idx="1">
                  <c:v>0.41492450053329</c:v>
                </c:pt>
                <c:pt idx="2">
                  <c:v>6.0846336033032883E-2</c:v>
                </c:pt>
              </c:numCache>
            </c:numRef>
          </c:val>
          <c:extLst>
            <c:ext xmlns:c16="http://schemas.microsoft.com/office/drawing/2014/chart" uri="{C3380CC4-5D6E-409C-BE32-E72D297353CC}">
              <c16:uniqueId val="{00000001-C0D2-4E89-A4D8-2BB2B96B1E6D}"/>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(2)'!$M$259:$M$261</c:f>
              <c:numCache>
                <c:formatCode>###0%</c:formatCode>
                <c:ptCount val="3"/>
                <c:pt idx="0">
                  <c:v>0.5112951140933133</c:v>
                </c:pt>
                <c:pt idx="1">
                  <c:v>0.46638190254714884</c:v>
                </c:pt>
                <c:pt idx="2">
                  <c:v>2.2322983359538008E-2</c:v>
                </c:pt>
              </c:numCache>
            </c:numRef>
          </c:val>
          <c:extLst>
            <c:ext xmlns:c16="http://schemas.microsoft.com/office/drawing/2014/chart" uri="{C3380CC4-5D6E-409C-BE32-E72D297353CC}">
              <c16:uniqueId val="{00000000-84A5-488A-B89E-7890C76AC758}"/>
            </c:ext>
          </c:extLst>
        </c:ser>
        <c:ser>
          <c:idx val="0"/>
          <c:order val="1"/>
          <c:tx>
            <c:strRef>
              <c:f>'Sheet1 (2)'!$N$47</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(2)'!$N$259:$N$261</c:f>
              <c:numCache>
                <c:formatCode>###0%</c:formatCode>
                <c:ptCount val="3"/>
                <c:pt idx="0">
                  <c:v>0.63871453691107294</c:v>
                </c:pt>
                <c:pt idx="1">
                  <c:v>0.29781615252588123</c:v>
                </c:pt>
                <c:pt idx="2">
                  <c:v>6.3469310563046652E-2</c:v>
                </c:pt>
              </c:numCache>
            </c:numRef>
          </c:val>
          <c:extLst>
            <c:ext xmlns:c16="http://schemas.microsoft.com/office/drawing/2014/chart" uri="{C3380CC4-5D6E-409C-BE32-E72D297353CC}">
              <c16:uniqueId val="{00000001-84A5-488A-B89E-7890C76AC758}"/>
            </c:ext>
          </c:extLst>
        </c:ser>
        <c:ser>
          <c:idx val="2"/>
          <c:order val="2"/>
          <c:tx>
            <c:strRef>
              <c:f>'Sheet1 (2)'!$O$47</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(2)'!$O$259:$O$261</c:f>
              <c:numCache>
                <c:formatCode>###0%</c:formatCode>
                <c:ptCount val="3"/>
                <c:pt idx="0">
                  <c:v>0.65780170888042222</c:v>
                </c:pt>
                <c:pt idx="1">
                  <c:v>0.32936812499718543</c:v>
                </c:pt>
                <c:pt idx="2">
                  <c:v>1.2830166122391748E-2</c:v>
                </c:pt>
              </c:numCache>
            </c:numRef>
          </c:val>
          <c:extLst>
            <c:ext xmlns:c16="http://schemas.microsoft.com/office/drawing/2014/chart" uri="{C3380CC4-5D6E-409C-BE32-E72D297353CC}">
              <c16:uniqueId val="{00000002-84A5-488A-B89E-7890C76AC758}"/>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(2)'!$Q$47</c:f>
              <c:strCache>
                <c:ptCount val="1"/>
                <c:pt idx="0">
                  <c:v>links der Mitte</c:v>
                </c:pt>
              </c:strCache>
            </c:strRef>
          </c:tx>
          <c:spPr>
            <a:solidFill>
              <a:srgbClr val="C0504D">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(2)'!$Q$259:$Q$261</c:f>
              <c:numCache>
                <c:formatCode>###0%</c:formatCode>
                <c:ptCount val="3"/>
                <c:pt idx="0">
                  <c:v>0.72088194306649866</c:v>
                </c:pt>
                <c:pt idx="1">
                  <c:v>0.25287791008257171</c:v>
                </c:pt>
                <c:pt idx="2">
                  <c:v>2.6240146850930134E-2</c:v>
                </c:pt>
              </c:numCache>
            </c:numRef>
          </c:val>
          <c:extLst>
            <c:ext xmlns:c16="http://schemas.microsoft.com/office/drawing/2014/chart" uri="{C3380CC4-5D6E-409C-BE32-E72D297353CC}">
              <c16:uniqueId val="{00000000-E8F2-41D5-B4C5-B4FB2D53E599}"/>
            </c:ext>
          </c:extLst>
        </c:ser>
        <c:ser>
          <c:idx val="2"/>
          <c:order val="1"/>
          <c:tx>
            <c:strRef>
              <c:f>'Sheet1 (2)'!$R$47</c:f>
              <c:strCache>
                <c:ptCount val="1"/>
                <c:pt idx="0">
                  <c:v>Mitte</c:v>
                </c:pt>
              </c:strCache>
            </c:strRef>
          </c:tx>
          <c:spPr>
            <a:solidFill>
              <a:sysClr val="window" lastClr="FFFFFF">
                <a:lumMod val="75000"/>
              </a:sys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(2)'!$R$259:$R$261</c:f>
              <c:numCache>
                <c:formatCode>###0%</c:formatCode>
                <c:ptCount val="3"/>
                <c:pt idx="0">
                  <c:v>0.60606875651464953</c:v>
                </c:pt>
                <c:pt idx="1">
                  <c:v>0.33063505232048679</c:v>
                </c:pt>
                <c:pt idx="2">
                  <c:v>6.3296191164863416E-2</c:v>
                </c:pt>
              </c:numCache>
            </c:numRef>
          </c:val>
          <c:extLst>
            <c:ext xmlns:c16="http://schemas.microsoft.com/office/drawing/2014/chart" uri="{C3380CC4-5D6E-409C-BE32-E72D297353CC}">
              <c16:uniqueId val="{00000001-E8F2-41D5-B4C5-B4FB2D53E599}"/>
            </c:ext>
          </c:extLst>
        </c:ser>
        <c:ser>
          <c:idx val="0"/>
          <c:order val="2"/>
          <c:tx>
            <c:strRef>
              <c:f>'Sheet1 (2)'!$S$47</c:f>
              <c:strCache>
                <c:ptCount val="1"/>
                <c:pt idx="0">
                  <c:v>rechts der Mitte</c:v>
                </c:pt>
              </c:strCache>
            </c:strRef>
          </c:tx>
          <c:spPr>
            <a:solidFill>
              <a:srgbClr val="4BACC6">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(2)'!$B$259:$B$261</c:f>
              <c:strCache>
                <c:ptCount val="3"/>
                <c:pt idx="0">
                  <c:v>gut</c:v>
                </c:pt>
                <c:pt idx="1">
                  <c:v>schlecht</c:v>
                </c:pt>
                <c:pt idx="2">
                  <c:v>weiß nicht/keine Angabe</c:v>
                </c:pt>
              </c:strCache>
            </c:strRef>
          </c:cat>
          <c:val>
            <c:numRef>
              <c:f>'Sheet1 (2)'!$S$259:$S$261</c:f>
              <c:numCache>
                <c:formatCode>###0%</c:formatCode>
                <c:ptCount val="3"/>
                <c:pt idx="0">
                  <c:v>0.50552175682341904</c:v>
                </c:pt>
                <c:pt idx="1">
                  <c:v>0.428985540652841</c:v>
                </c:pt>
                <c:pt idx="2">
                  <c:v>6.5492702523740232E-2</c:v>
                </c:pt>
              </c:numCache>
            </c:numRef>
          </c:val>
          <c:extLst>
            <c:ext xmlns:c16="http://schemas.microsoft.com/office/drawing/2014/chart" uri="{C3380CC4-5D6E-409C-BE32-E72D297353CC}">
              <c16:uniqueId val="{00000002-E8F2-41D5-B4C5-B4FB2D53E599}"/>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(2)'!$C$199</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(2)'!$B$280:$B$284</c:f>
              <c:strCache>
                <c:ptCount val="5"/>
                <c:pt idx="0">
                  <c:v>sehr gut</c:v>
                </c:pt>
                <c:pt idx="1">
                  <c:v>eher gut</c:v>
                </c:pt>
                <c:pt idx="2">
                  <c:v>eher schlecht</c:v>
                </c:pt>
                <c:pt idx="3">
                  <c:v>sehr schlecht</c:v>
                </c:pt>
                <c:pt idx="4">
                  <c:v>weiß nicht / keine Angabe</c:v>
                </c:pt>
              </c:strCache>
            </c:strRef>
          </c:cat>
          <c:val>
            <c:numRef>
              <c:f>'Sheet1 (2)'!$C$280:$C$284</c:f>
              <c:numCache>
                <c:formatCode>###0%</c:formatCode>
                <c:ptCount val="5"/>
                <c:pt idx="0">
                  <c:v>0.15499590742752045</c:v>
                </c:pt>
                <c:pt idx="1">
                  <c:v>0.47485455552901568</c:v>
                </c:pt>
                <c:pt idx="2">
                  <c:v>0.23471662951559227</c:v>
                </c:pt>
                <c:pt idx="3">
                  <c:v>6.4502129973390082E-2</c:v>
                </c:pt>
                <c:pt idx="4">
                  <c:v>7.0930777554484126E-2</c:v>
                </c:pt>
              </c:numCache>
            </c:numRef>
          </c:val>
          <c:extLst>
            <c:ext xmlns:c16="http://schemas.microsoft.com/office/drawing/2014/chart" uri="{C3380CC4-5D6E-409C-BE32-E72D297353CC}">
              <c16:uniqueId val="{00000000-5B55-4BDB-A652-BF4F3C7CF7B6}"/>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(2)'!$C$199</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(2)'!$B$308:$B$312</c:f>
              <c:strCache>
                <c:ptCount val="5"/>
                <c:pt idx="0">
                  <c:v>sehr gut</c:v>
                </c:pt>
                <c:pt idx="1">
                  <c:v>eher gut</c:v>
                </c:pt>
                <c:pt idx="2">
                  <c:v>eher schlecht</c:v>
                </c:pt>
                <c:pt idx="3">
                  <c:v>sehr schlecht</c:v>
                </c:pt>
                <c:pt idx="4">
                  <c:v>weiß nicht / keine Angabe</c:v>
                </c:pt>
              </c:strCache>
            </c:strRef>
          </c:cat>
          <c:val>
            <c:numRef>
              <c:f>'Sheet1 (2)'!$C$308:$C$312</c:f>
              <c:numCache>
                <c:formatCode>###0%</c:formatCode>
                <c:ptCount val="5"/>
                <c:pt idx="0">
                  <c:v>0.21796032703774199</c:v>
                </c:pt>
                <c:pt idx="1">
                  <c:v>0.59817264403964188</c:v>
                </c:pt>
                <c:pt idx="2">
                  <c:v>0.13246383500285722</c:v>
                </c:pt>
                <c:pt idx="3">
                  <c:v>1.8881829588370876E-2</c:v>
                </c:pt>
                <c:pt idx="4">
                  <c:v>3.2521364331389857E-2</c:v>
                </c:pt>
              </c:numCache>
            </c:numRef>
          </c:val>
          <c:extLst>
            <c:ext xmlns:c16="http://schemas.microsoft.com/office/drawing/2014/chart" uri="{C3380CC4-5D6E-409C-BE32-E72D297353CC}">
              <c16:uniqueId val="{00000000-4BDD-41CE-9754-C3133FD66858}"/>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(2)'!$B$315:$B$317</c:f>
              <c:strCache>
                <c:ptCount val="3"/>
                <c:pt idx="0">
                  <c:v>gut</c:v>
                </c:pt>
                <c:pt idx="1">
                  <c:v>schlecht</c:v>
                </c:pt>
                <c:pt idx="2">
                  <c:v>weiß nicht/keine Angabe</c:v>
                </c:pt>
              </c:strCache>
            </c:strRef>
          </c:cat>
          <c:val>
            <c:numRef>
              <c:f>'Sheet1 (2)'!$M$315:$M$317</c:f>
              <c:numCache>
                <c:formatCode>###0%</c:formatCode>
                <c:ptCount val="3"/>
                <c:pt idx="0">
                  <c:v>0.85233619084757739</c:v>
                </c:pt>
                <c:pt idx="1">
                  <c:v>0.1329597298364753</c:v>
                </c:pt>
                <c:pt idx="2">
                  <c:v>1.4704079315947527E-2</c:v>
                </c:pt>
              </c:numCache>
            </c:numRef>
          </c:val>
          <c:extLst>
            <c:ext xmlns:c16="http://schemas.microsoft.com/office/drawing/2014/chart" uri="{C3380CC4-5D6E-409C-BE32-E72D297353CC}">
              <c16:uniqueId val="{00000000-2204-4976-AD15-4D6F5E1C679E}"/>
            </c:ext>
          </c:extLst>
        </c:ser>
        <c:ser>
          <c:idx val="0"/>
          <c:order val="1"/>
          <c:tx>
            <c:strRef>
              <c:f>'Sheet1 (2)'!$N$47</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(2)'!$B$315:$B$317</c:f>
              <c:strCache>
                <c:ptCount val="3"/>
                <c:pt idx="0">
                  <c:v>gut</c:v>
                </c:pt>
                <c:pt idx="1">
                  <c:v>schlecht</c:v>
                </c:pt>
                <c:pt idx="2">
                  <c:v>weiß nicht/keine Angabe</c:v>
                </c:pt>
              </c:strCache>
            </c:strRef>
          </c:cat>
          <c:val>
            <c:numRef>
              <c:f>'Sheet1 (2)'!$N$315:$N$317</c:f>
              <c:numCache>
                <c:formatCode>###0%</c:formatCode>
                <c:ptCount val="3"/>
                <c:pt idx="0">
                  <c:v>0.83191246592119805</c:v>
                </c:pt>
                <c:pt idx="1">
                  <c:v>0.14159517223417006</c:v>
                </c:pt>
                <c:pt idx="2">
                  <c:v>2.6492361844632807E-2</c:v>
                </c:pt>
              </c:numCache>
            </c:numRef>
          </c:val>
          <c:extLst>
            <c:ext xmlns:c16="http://schemas.microsoft.com/office/drawing/2014/chart" uri="{C3380CC4-5D6E-409C-BE32-E72D297353CC}">
              <c16:uniqueId val="{00000001-2204-4976-AD15-4D6F5E1C679E}"/>
            </c:ext>
          </c:extLst>
        </c:ser>
        <c:ser>
          <c:idx val="2"/>
          <c:order val="2"/>
          <c:tx>
            <c:strRef>
              <c:f>'Sheet1 (2)'!$O$47</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(2)'!$B$315:$B$317</c:f>
              <c:strCache>
                <c:ptCount val="3"/>
                <c:pt idx="0">
                  <c:v>gut</c:v>
                </c:pt>
                <c:pt idx="1">
                  <c:v>schlecht</c:v>
                </c:pt>
                <c:pt idx="2">
                  <c:v>weiß nicht/keine Angabe</c:v>
                </c:pt>
              </c:strCache>
            </c:strRef>
          </c:cat>
          <c:val>
            <c:numRef>
              <c:f>'Sheet1 (2)'!$O$315:$O$317</c:f>
              <c:numCache>
                <c:formatCode>###0%</c:formatCode>
                <c:ptCount val="3"/>
                <c:pt idx="0">
                  <c:v>0.80574210164965199</c:v>
                </c:pt>
                <c:pt idx="1">
                  <c:v>0.18530657613854262</c:v>
                </c:pt>
                <c:pt idx="2">
                  <c:v>8.9513222118052602E-3</c:v>
                </c:pt>
              </c:numCache>
            </c:numRef>
          </c:val>
          <c:extLst>
            <c:ext xmlns:c16="http://schemas.microsoft.com/office/drawing/2014/chart" uri="{C3380CC4-5D6E-409C-BE32-E72D297353CC}">
              <c16:uniqueId val="{00000002-2204-4976-AD15-4D6F5E1C679E}"/>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'Frage 8'!$A$4</c:f>
              <c:strCache>
                <c:ptCount val="1"/>
                <c:pt idx="0">
                  <c:v>stimme voll und ganz zu</c:v>
                </c:pt>
              </c:strCache>
            </c:strRef>
          </c:tx>
          <c:spPr>
            <a:solidFill>
              <a:srgbClr val="588F27"/>
            </a:solidFill>
            <a:ln>
              <a:noFill/>
            </a:ln>
          </c:spPr>
          <c:invertIfNegative val="0"/>
          <c:dLbls>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'Frage 8'!$B$3:$F$3</c:f>
              <c:strCache>
                <c:ptCount val="5"/>
                <c:pt idx="0">
                  <c:v>Die Politik sollte das ÖPNV- Angebot in Bremen ausbauen, auch wenn das Geld kostet.</c:v>
                </c:pt>
                <c:pt idx="1">
                  <c:v>Um den Ausbau des ÖPNV zu 
finanzieren, sollte Parken 
teurer werden.</c:v>
                </c:pt>
                <c:pt idx="2">
                  <c:v>Autos nehmen in der Stadt Bremen 
einen zu großen Raum ein.</c:v>
                </c:pt>
                <c:pt idx="3">
                  <c:v>Gute Alternativen zum Auto sind 
ein Freiheitsgewinn.</c:v>
                </c:pt>
                <c:pt idx="4">
                  <c:v>Die Politik sollte Mobilität für alle bezahlbar und barrierefrei machen – unabhängig von Einkommen, 
Wohnort oder Lebenslage.</c:v>
                </c:pt>
              </c:strCache>
            </c:strRef>
          </c:cat>
          <c:val>
            <c:numRef>
              <c:f>'Frage 8'!$B$4:$F$4</c:f>
              <c:numCache>
                <c:formatCode>###0%</c:formatCode>
                <c:ptCount val="5"/>
                <c:pt idx="0">
                  <c:v>0.31882415833278982</c:v>
                </c:pt>
                <c:pt idx="1">
                  <c:v>0.17478051541538503</c:v>
                </c:pt>
                <c:pt idx="2">
                  <c:v>0.226658700031931</c:v>
                </c:pt>
                <c:pt idx="3">
                  <c:v>0.27945044793798118</c:v>
                </c:pt>
                <c:pt idx="4">
                  <c:v>0.44020441767302065</c:v>
                </c:pt>
              </c:numCache>
            </c:numRef>
          </c:val>
          <c:extLst>
            <c:ext xmlns:c16="http://schemas.microsoft.com/office/drawing/2014/chart" uri="{C3380CC4-5D6E-409C-BE32-E72D297353CC}">
              <c16:uniqueId val="{00000000-923F-4928-A808-463DA174E4DA}"/>
            </c:ext>
          </c:extLst>
        </c:ser>
        <c:ser>
          <c:idx val="1"/>
          <c:order val="1"/>
          <c:tx>
            <c:strRef>
              <c:f>'Frage 8'!$A$5</c:f>
              <c:strCache>
                <c:ptCount val="1"/>
                <c:pt idx="0">
                  <c:v>stimme eher zu</c:v>
                </c:pt>
              </c:strCache>
            </c:strRef>
          </c:tx>
          <c:spPr>
            <a:solidFill>
              <a:srgbClr val="A9CF5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8'!$B$3:$F$3</c:f>
              <c:strCache>
                <c:ptCount val="5"/>
                <c:pt idx="0">
                  <c:v>Die Politik sollte das ÖPNV- Angebot in Bremen ausbauen, auch wenn das Geld kostet.</c:v>
                </c:pt>
                <c:pt idx="1">
                  <c:v>Um den Ausbau des ÖPNV zu 
finanzieren, sollte Parken 
teurer werden.</c:v>
                </c:pt>
                <c:pt idx="2">
                  <c:v>Autos nehmen in der Stadt Bremen 
einen zu großen Raum ein.</c:v>
                </c:pt>
                <c:pt idx="3">
                  <c:v>Gute Alternativen zum Auto sind 
ein Freiheitsgewinn.</c:v>
                </c:pt>
                <c:pt idx="4">
                  <c:v>Die Politik sollte Mobilität für alle bezahlbar und barrierefrei machen – unabhängig von Einkommen, 
Wohnort oder Lebenslage.</c:v>
                </c:pt>
              </c:strCache>
            </c:strRef>
          </c:cat>
          <c:val>
            <c:numRef>
              <c:f>'Frage 8'!$B$5:$F$5</c:f>
              <c:numCache>
                <c:formatCode>###0%</c:formatCode>
                <c:ptCount val="5"/>
                <c:pt idx="0">
                  <c:v>0.38739241856702428</c:v>
                </c:pt>
                <c:pt idx="1">
                  <c:v>0.18327186701804662</c:v>
                </c:pt>
                <c:pt idx="2">
                  <c:v>0.34289984387712252</c:v>
                </c:pt>
                <c:pt idx="3">
                  <c:v>0.31714731097180171</c:v>
                </c:pt>
                <c:pt idx="4">
                  <c:v>0.32543373897575184</c:v>
                </c:pt>
              </c:numCache>
            </c:numRef>
          </c:val>
          <c:extLst>
            <c:ext xmlns:c16="http://schemas.microsoft.com/office/drawing/2014/chart" uri="{C3380CC4-5D6E-409C-BE32-E72D297353CC}">
              <c16:uniqueId val="{00000001-923F-4928-A808-463DA174E4DA}"/>
            </c:ext>
          </c:extLst>
        </c:ser>
        <c:ser>
          <c:idx val="2"/>
          <c:order val="2"/>
          <c:tx>
            <c:strRef>
              <c:f>'Frage 8'!$A$6</c:f>
              <c:strCache>
                <c:ptCount val="1"/>
                <c:pt idx="0">
                  <c:v>stimme eher nicht zu</c:v>
                </c:pt>
              </c:strCache>
            </c:strRef>
          </c:tx>
          <c:spPr>
            <a:solidFill>
              <a:srgbClr val="CA444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8'!$B$3:$F$3</c:f>
              <c:strCache>
                <c:ptCount val="5"/>
                <c:pt idx="0">
                  <c:v>Die Politik sollte das ÖPNV- Angebot in Bremen ausbauen, auch wenn das Geld kostet.</c:v>
                </c:pt>
                <c:pt idx="1">
                  <c:v>Um den Ausbau des ÖPNV zu 
finanzieren, sollte Parken 
teurer werden.</c:v>
                </c:pt>
                <c:pt idx="2">
                  <c:v>Autos nehmen in der Stadt Bremen 
einen zu großen Raum ein.</c:v>
                </c:pt>
                <c:pt idx="3">
                  <c:v>Gute Alternativen zum Auto sind 
ein Freiheitsgewinn.</c:v>
                </c:pt>
                <c:pt idx="4">
                  <c:v>Die Politik sollte Mobilität für alle bezahlbar und barrierefrei machen – unabhängig von Einkommen, 
Wohnort oder Lebenslage.</c:v>
                </c:pt>
              </c:strCache>
            </c:strRef>
          </c:cat>
          <c:val>
            <c:numRef>
              <c:f>'Frage 8'!$B$6:$F$6</c:f>
              <c:numCache>
                <c:formatCode>###0%</c:formatCode>
                <c:ptCount val="5"/>
                <c:pt idx="0">
                  <c:v>0.16341267977261406</c:v>
                </c:pt>
                <c:pt idx="1">
                  <c:v>0.24062348026179559</c:v>
                </c:pt>
                <c:pt idx="2">
                  <c:v>0.2394026581161541</c:v>
                </c:pt>
                <c:pt idx="3">
                  <c:v>0.16120055226562613</c:v>
                </c:pt>
                <c:pt idx="4">
                  <c:v>0.11304400739031745</c:v>
                </c:pt>
              </c:numCache>
            </c:numRef>
          </c:val>
          <c:extLst>
            <c:ext xmlns:c16="http://schemas.microsoft.com/office/drawing/2014/chart" uri="{C3380CC4-5D6E-409C-BE32-E72D297353CC}">
              <c16:uniqueId val="{00000002-923F-4928-A808-463DA174E4DA}"/>
            </c:ext>
          </c:extLst>
        </c:ser>
        <c:ser>
          <c:idx val="3"/>
          <c:order val="3"/>
          <c:tx>
            <c:strRef>
              <c:f>'Frage 8'!$A$7</c:f>
              <c:strCache>
                <c:ptCount val="1"/>
                <c:pt idx="0">
                  <c:v>stimme gar nicht zu</c:v>
                </c:pt>
              </c:strCache>
            </c:strRef>
          </c:tx>
          <c:spPr>
            <a:solidFill>
              <a:srgbClr val="8B2727"/>
            </a:solidFill>
          </c:spPr>
          <c:invertIfNegative val="0"/>
          <c:dLbls>
            <c:spPr>
              <a:noFill/>
              <a:ln>
                <a:noFill/>
              </a:ln>
              <a:effectLst/>
            </c:spPr>
            <c:txPr>
              <a:bodyPr/>
              <a:lstStyle/>
              <a:p>
                <a:pPr>
                  <a:defRPr>
                    <a:solidFill>
                      <a:schemeClr val="bg1"/>
                    </a:solidFil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8'!$B$3:$F$3</c:f>
              <c:strCache>
                <c:ptCount val="5"/>
                <c:pt idx="0">
                  <c:v>Die Politik sollte das ÖPNV- Angebot in Bremen ausbauen, auch wenn das Geld kostet.</c:v>
                </c:pt>
                <c:pt idx="1">
                  <c:v>Um den Ausbau des ÖPNV zu 
finanzieren, sollte Parken 
teurer werden.</c:v>
                </c:pt>
                <c:pt idx="2">
                  <c:v>Autos nehmen in der Stadt Bremen 
einen zu großen Raum ein.</c:v>
                </c:pt>
                <c:pt idx="3">
                  <c:v>Gute Alternativen zum Auto sind 
ein Freiheitsgewinn.</c:v>
                </c:pt>
                <c:pt idx="4">
                  <c:v>Die Politik sollte Mobilität für alle bezahlbar und barrierefrei machen – unabhängig von Einkommen, 
Wohnort oder Lebenslage.</c:v>
                </c:pt>
              </c:strCache>
            </c:strRef>
          </c:cat>
          <c:val>
            <c:numRef>
              <c:f>'Frage 8'!$B$7:$F$7</c:f>
              <c:numCache>
                <c:formatCode>###0%</c:formatCode>
                <c:ptCount val="5"/>
                <c:pt idx="0">
                  <c:v>7.508359695412678E-2</c:v>
                </c:pt>
                <c:pt idx="1">
                  <c:v>0.33520920141592031</c:v>
                </c:pt>
                <c:pt idx="2">
                  <c:v>0.15017086458075199</c:v>
                </c:pt>
                <c:pt idx="3">
                  <c:v>0.13492038948539661</c:v>
                </c:pt>
                <c:pt idx="4">
                  <c:v>6.2507045254771895E-2</c:v>
                </c:pt>
              </c:numCache>
            </c:numRef>
          </c:val>
          <c:extLst>
            <c:ext xmlns:c16="http://schemas.microsoft.com/office/drawing/2014/chart" uri="{C3380CC4-5D6E-409C-BE32-E72D297353CC}">
              <c16:uniqueId val="{00000003-923F-4928-A808-463DA174E4DA}"/>
            </c:ext>
          </c:extLst>
        </c:ser>
        <c:ser>
          <c:idx val="4"/>
          <c:order val="4"/>
          <c:tx>
            <c:strRef>
              <c:f>'Frage 8'!$A$8</c:f>
              <c:strCache>
                <c:ptCount val="1"/>
                <c:pt idx="0">
                  <c:v>weiß nicht / keine Angabe</c:v>
                </c:pt>
              </c:strCache>
            </c:strRef>
          </c:tx>
          <c:spPr>
            <a:solidFill>
              <a:srgbClr val="BFBFBF"/>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8'!$B$3:$F$3</c:f>
              <c:strCache>
                <c:ptCount val="5"/>
                <c:pt idx="0">
                  <c:v>Die Politik sollte das ÖPNV- Angebot in Bremen ausbauen, auch wenn das Geld kostet.</c:v>
                </c:pt>
                <c:pt idx="1">
                  <c:v>Um den Ausbau des ÖPNV zu 
finanzieren, sollte Parken 
teurer werden.</c:v>
                </c:pt>
                <c:pt idx="2">
                  <c:v>Autos nehmen in der Stadt Bremen 
einen zu großen Raum ein.</c:v>
                </c:pt>
                <c:pt idx="3">
                  <c:v>Gute Alternativen zum Auto sind 
ein Freiheitsgewinn.</c:v>
                </c:pt>
                <c:pt idx="4">
                  <c:v>Die Politik sollte Mobilität für alle bezahlbar und barrierefrei machen – unabhängig von Einkommen, 
Wohnort oder Lebenslage.</c:v>
                </c:pt>
              </c:strCache>
            </c:strRef>
          </c:cat>
          <c:val>
            <c:numRef>
              <c:f>'Frage 8'!$B$8:$F$8</c:f>
              <c:numCache>
                <c:formatCode>###0%</c:formatCode>
                <c:ptCount val="5"/>
                <c:pt idx="0">
                  <c:v>5.5287146373447886E-2</c:v>
                </c:pt>
                <c:pt idx="1">
                  <c:v>6.6114935888855628E-2</c:v>
                </c:pt>
                <c:pt idx="2">
                  <c:v>4.0867933394043134E-2</c:v>
                </c:pt>
                <c:pt idx="3">
                  <c:v>0.10728129933919688</c:v>
                </c:pt>
                <c:pt idx="4">
                  <c:v>5.8810790706140807E-2</c:v>
                </c:pt>
              </c:numCache>
            </c:numRef>
          </c:val>
          <c:extLst>
            <c:ext xmlns:c16="http://schemas.microsoft.com/office/drawing/2014/chart" uri="{C3380CC4-5D6E-409C-BE32-E72D297353CC}">
              <c16:uniqueId val="{00000004-923F-4928-A808-463DA174E4DA}"/>
            </c:ext>
          </c:extLst>
        </c:ser>
        <c:dLbls>
          <c:showLegendKey val="0"/>
          <c:showVal val="1"/>
          <c:showCatName val="0"/>
          <c:showSerName val="0"/>
          <c:showPercent val="0"/>
          <c:showBubbleSize val="0"/>
        </c:dLbls>
        <c:gapWidth val="150"/>
        <c:overlap val="100"/>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0"/>
        <c:axPos val="l"/>
        <c:majorGridlines>
          <c:spPr>
            <a:ln w="3175"/>
          </c:spPr>
        </c:majorGridlines>
        <c:numFmt formatCode="0%" sourceLinked="1"/>
        <c:majorTickMark val="none"/>
        <c:minorTickMark val="none"/>
        <c:tickLblPos val="nextTo"/>
        <c:spPr>
          <a:ln w="3175"/>
        </c:spPr>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dirty="0"/>
              <a:t>Die Politik sollte das ÖPNV-Angebot in Bremen ausbauen, auch wenn das Geld kostet.</a:t>
            </a:r>
          </a:p>
        </c:rich>
      </c:tx>
      <c:overlay val="0"/>
    </c:title>
    <c:autoTitleDeleted val="0"/>
    <c:plotArea>
      <c:layout/>
      <c:barChart>
        <c:barDir val="col"/>
        <c:grouping val="clustered"/>
        <c:varyColors val="0"/>
        <c:ser>
          <c:idx val="1"/>
          <c:order val="0"/>
          <c:tx>
            <c:strRef>
              <c:f>'Sheet1 (2)'!$M$343</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(2)'!$B$344:$B$346</c:f>
              <c:strCache>
                <c:ptCount val="3"/>
                <c:pt idx="0">
                  <c:v>stimme zu</c:v>
                </c:pt>
                <c:pt idx="1">
                  <c:v>stimme nicht zu</c:v>
                </c:pt>
                <c:pt idx="2">
                  <c:v>weiß nicht/keine Angabe</c:v>
                </c:pt>
              </c:strCache>
            </c:strRef>
          </c:cat>
          <c:val>
            <c:numRef>
              <c:f>'Sheet1 (2)'!$M$344:$M$346</c:f>
              <c:numCache>
                <c:formatCode>###0%</c:formatCode>
                <c:ptCount val="3"/>
                <c:pt idx="0">
                  <c:v>0.71116991051340372</c:v>
                </c:pt>
                <c:pt idx="1">
                  <c:v>0.27392160441798347</c:v>
                </c:pt>
                <c:pt idx="2">
                  <c:v>1.4908485068612663E-2</c:v>
                </c:pt>
              </c:numCache>
            </c:numRef>
          </c:val>
          <c:extLst>
            <c:ext xmlns:c16="http://schemas.microsoft.com/office/drawing/2014/chart" uri="{C3380CC4-5D6E-409C-BE32-E72D297353CC}">
              <c16:uniqueId val="{00000000-0DCB-4F6C-B520-FD8D99EF5395}"/>
            </c:ext>
          </c:extLst>
        </c:ser>
        <c:ser>
          <c:idx val="0"/>
          <c:order val="1"/>
          <c:tx>
            <c:strRef>
              <c:f>'Sheet1 (2)'!$N$343</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(2)'!$B$344:$B$346</c:f>
              <c:strCache>
                <c:ptCount val="3"/>
                <c:pt idx="0">
                  <c:v>stimme zu</c:v>
                </c:pt>
                <c:pt idx="1">
                  <c:v>stimme nicht zu</c:v>
                </c:pt>
                <c:pt idx="2">
                  <c:v>weiß nicht/keine Angabe</c:v>
                </c:pt>
              </c:strCache>
            </c:strRef>
          </c:cat>
          <c:val>
            <c:numRef>
              <c:f>'Sheet1 (2)'!$N$344:$N$346</c:f>
              <c:numCache>
                <c:formatCode>###0%</c:formatCode>
                <c:ptCount val="3"/>
                <c:pt idx="0">
                  <c:v>0.69732978968491399</c:v>
                </c:pt>
                <c:pt idx="1">
                  <c:v>0.24129343976936965</c:v>
                </c:pt>
                <c:pt idx="2">
                  <c:v>6.1376770545717246E-2</c:v>
                </c:pt>
              </c:numCache>
            </c:numRef>
          </c:val>
          <c:extLst>
            <c:ext xmlns:c16="http://schemas.microsoft.com/office/drawing/2014/chart" uri="{C3380CC4-5D6E-409C-BE32-E72D297353CC}">
              <c16:uniqueId val="{00000001-0DCB-4F6C-B520-FD8D99EF5395}"/>
            </c:ext>
          </c:extLst>
        </c:ser>
        <c:ser>
          <c:idx val="2"/>
          <c:order val="2"/>
          <c:tx>
            <c:strRef>
              <c:f>'Sheet1 (2)'!$O$343</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(2)'!$B$344:$B$346</c:f>
              <c:strCache>
                <c:ptCount val="3"/>
                <c:pt idx="0">
                  <c:v>stimme zu</c:v>
                </c:pt>
                <c:pt idx="1">
                  <c:v>stimme nicht zu</c:v>
                </c:pt>
                <c:pt idx="2">
                  <c:v>weiß nicht/keine Angabe</c:v>
                </c:pt>
              </c:strCache>
            </c:strRef>
          </c:cat>
          <c:val>
            <c:numRef>
              <c:f>'Sheet1 (2)'!$O$344:$O$346</c:f>
              <c:numCache>
                <c:formatCode>###0%</c:formatCode>
                <c:ptCount val="3"/>
                <c:pt idx="0">
                  <c:v>0.80116033440684187</c:v>
                </c:pt>
                <c:pt idx="1">
                  <c:v>0.17464390803597865</c:v>
                </c:pt>
                <c:pt idx="2">
                  <c:v>2.4195757557178958E-2</c:v>
                </c:pt>
              </c:numCache>
            </c:numRef>
          </c:val>
          <c:extLst>
            <c:ext xmlns:c16="http://schemas.microsoft.com/office/drawing/2014/chart" uri="{C3380CC4-5D6E-409C-BE32-E72D297353CC}">
              <c16:uniqueId val="{00000002-0DCB-4F6C-B520-FD8D99EF5395}"/>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dirty="0"/>
              <a:t>Um den Ausbau des ÖPNV</a:t>
            </a:r>
            <a:r>
              <a:rPr lang="de-DE" baseline="0" dirty="0"/>
              <a:t> zu finanzieren, sollte Parken teurer werden.</a:t>
            </a:r>
            <a:endParaRPr lang="de-DE" dirty="0"/>
          </a:p>
        </c:rich>
      </c:tx>
      <c:overlay val="0"/>
    </c:title>
    <c:autoTitleDeleted val="0"/>
    <c:plotArea>
      <c:layout/>
      <c:barChart>
        <c:barDir val="col"/>
        <c:grouping val="clustered"/>
        <c:varyColors val="0"/>
        <c:ser>
          <c:idx val="1"/>
          <c:order val="0"/>
          <c:tx>
            <c:strRef>
              <c:f>'Sheet1 (2)'!$M$343</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(2)'!$B$372:$B$374</c:f>
              <c:strCache>
                <c:ptCount val="3"/>
                <c:pt idx="0">
                  <c:v>stimme zu</c:v>
                </c:pt>
                <c:pt idx="1">
                  <c:v>stimme nicht zu</c:v>
                </c:pt>
                <c:pt idx="2">
                  <c:v>weiß nicht/keine Angabe</c:v>
                </c:pt>
              </c:strCache>
            </c:strRef>
          </c:cat>
          <c:val>
            <c:numRef>
              <c:f>'Sheet1 (2)'!$M$372:$M$374</c:f>
              <c:numCache>
                <c:formatCode>###0%</c:formatCode>
                <c:ptCount val="3"/>
                <c:pt idx="0">
                  <c:v>0.4157625677688303</c:v>
                </c:pt>
                <c:pt idx="1">
                  <c:v>0.50452984981867821</c:v>
                </c:pt>
                <c:pt idx="2">
                  <c:v>7.9707582412491637E-2</c:v>
                </c:pt>
              </c:numCache>
            </c:numRef>
          </c:val>
          <c:extLst>
            <c:ext xmlns:c16="http://schemas.microsoft.com/office/drawing/2014/chart" uri="{C3380CC4-5D6E-409C-BE32-E72D297353CC}">
              <c16:uniqueId val="{00000000-0968-4B21-B150-E19E0929CBE7}"/>
            </c:ext>
          </c:extLst>
        </c:ser>
        <c:ser>
          <c:idx val="0"/>
          <c:order val="1"/>
          <c:tx>
            <c:strRef>
              <c:f>'Sheet1 (2)'!$N$343</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(2)'!$B$372:$B$374</c:f>
              <c:strCache>
                <c:ptCount val="3"/>
                <c:pt idx="0">
                  <c:v>stimme zu</c:v>
                </c:pt>
                <c:pt idx="1">
                  <c:v>stimme nicht zu</c:v>
                </c:pt>
                <c:pt idx="2">
                  <c:v>weiß nicht/keine Angabe</c:v>
                </c:pt>
              </c:strCache>
            </c:strRef>
          </c:cat>
          <c:val>
            <c:numRef>
              <c:f>'Sheet1 (2)'!$N$372:$N$374</c:f>
              <c:numCache>
                <c:formatCode>###0%</c:formatCode>
                <c:ptCount val="3"/>
                <c:pt idx="0">
                  <c:v>0.31017532493314326</c:v>
                </c:pt>
                <c:pt idx="1">
                  <c:v>0.61964949599460506</c:v>
                </c:pt>
                <c:pt idx="2">
                  <c:v>7.0175179072253138E-2</c:v>
                </c:pt>
              </c:numCache>
            </c:numRef>
          </c:val>
          <c:extLst>
            <c:ext xmlns:c16="http://schemas.microsoft.com/office/drawing/2014/chart" uri="{C3380CC4-5D6E-409C-BE32-E72D297353CC}">
              <c16:uniqueId val="{00000001-0968-4B21-B150-E19E0929CBE7}"/>
            </c:ext>
          </c:extLst>
        </c:ser>
        <c:ser>
          <c:idx val="2"/>
          <c:order val="2"/>
          <c:tx>
            <c:strRef>
              <c:f>'Sheet1 (2)'!$O$343</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(2)'!$B$372:$B$374</c:f>
              <c:strCache>
                <c:ptCount val="3"/>
                <c:pt idx="0">
                  <c:v>stimme zu</c:v>
                </c:pt>
                <c:pt idx="1">
                  <c:v>stimme nicht zu</c:v>
                </c:pt>
                <c:pt idx="2">
                  <c:v>weiß nicht/keine Angabe</c:v>
                </c:pt>
              </c:strCache>
            </c:strRef>
          </c:cat>
          <c:val>
            <c:numRef>
              <c:f>'Sheet1 (2)'!$O$372:$O$374</c:f>
              <c:numCache>
                <c:formatCode>###0%</c:formatCode>
                <c:ptCount val="3"/>
                <c:pt idx="0">
                  <c:v>0.47895200944319283</c:v>
                </c:pt>
                <c:pt idx="1">
                  <c:v>0.5011075725230455</c:v>
                </c:pt>
                <c:pt idx="2">
                  <c:v>1.9940418033761034E-2</c:v>
                </c:pt>
              </c:numCache>
            </c:numRef>
          </c:val>
          <c:extLst>
            <c:ext xmlns:c16="http://schemas.microsoft.com/office/drawing/2014/chart" uri="{C3380CC4-5D6E-409C-BE32-E72D297353CC}">
              <c16:uniqueId val="{00000002-0968-4B21-B150-E19E0929CBE7}"/>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'Frage 2'!$A$4</c:f>
              <c:strCache>
                <c:ptCount val="1"/>
                <c:pt idx="0">
                  <c:v>täglich</c:v>
                </c:pt>
              </c:strCache>
            </c:strRef>
          </c:tx>
          <c:spPr>
            <a:solidFill>
              <a:srgbClr val="588F27"/>
            </a:solidFill>
            <a:ln>
              <a:noFill/>
            </a:ln>
          </c:spPr>
          <c:invertIfNegative val="0"/>
          <c:dLbls>
            <c:spPr>
              <a:noFill/>
              <a:ln>
                <a:noFill/>
              </a:ln>
              <a:effectLst/>
            </c:spPr>
            <c:txPr>
              <a:bodyPr/>
              <a:lstStyle/>
              <a:p>
                <a:pPr>
                  <a:defRPr sz="700">
                    <a:solidFill>
                      <a:schemeClr val="bg1"/>
                    </a:solidFil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'Frage 2'!$B$3:$F$3</c:f>
              <c:strCache>
                <c:ptCount val="5"/>
                <c:pt idx="0">
                  <c:v>Auto</c:v>
                </c:pt>
                <c:pt idx="1">
                  <c:v>Fahrrad / E-Scooter</c:v>
                </c:pt>
                <c:pt idx="2">
                  <c:v>(E-)Roller / Motorrad</c:v>
                </c:pt>
                <c:pt idx="3">
                  <c:v>SPNV bzw. ÖPNV (Bahn, Bus oder Straßenbahn) </c:v>
                </c:pt>
                <c:pt idx="4">
                  <c:v>zu Fuß</c:v>
                </c:pt>
              </c:strCache>
            </c:strRef>
          </c:cat>
          <c:val>
            <c:numRef>
              <c:f>'Frage 2'!$B$4:$F$4</c:f>
              <c:numCache>
                <c:formatCode>###0%</c:formatCode>
                <c:ptCount val="5"/>
                <c:pt idx="0">
                  <c:v>0.22726345790180014</c:v>
                </c:pt>
                <c:pt idx="1">
                  <c:v>0.18747123626190232</c:v>
                </c:pt>
                <c:pt idx="2">
                  <c:v>2.9225260773971945E-2</c:v>
                </c:pt>
                <c:pt idx="3">
                  <c:v>0.14772651845297588</c:v>
                </c:pt>
                <c:pt idx="4">
                  <c:v>0.57602051947296484</c:v>
                </c:pt>
              </c:numCache>
            </c:numRef>
          </c:val>
          <c:extLst>
            <c:ext xmlns:c16="http://schemas.microsoft.com/office/drawing/2014/chart" uri="{C3380CC4-5D6E-409C-BE32-E72D297353CC}">
              <c16:uniqueId val="{00000000-C7A8-4426-B475-08C8AC247722}"/>
            </c:ext>
          </c:extLst>
        </c:ser>
        <c:ser>
          <c:idx val="1"/>
          <c:order val="1"/>
          <c:tx>
            <c:strRef>
              <c:f>'Frage 2'!$A$5</c:f>
              <c:strCache>
                <c:ptCount val="1"/>
                <c:pt idx="0">
                  <c:v>mehrmals die Woche</c:v>
                </c:pt>
              </c:strCache>
            </c:strRef>
          </c:tx>
          <c:spPr>
            <a:solidFill>
              <a:srgbClr val="A9CF54"/>
            </a:solidFill>
          </c:spPr>
          <c:invertIfNegative val="0"/>
          <c:dLbls>
            <c:spPr>
              <a:noFill/>
              <a:ln>
                <a:noFill/>
              </a:ln>
              <a:effectLst/>
            </c:spPr>
            <c:txPr>
              <a:bodyPr wrap="square" lIns="38100" tIns="19050" rIns="38100" bIns="19050" anchor="ctr">
                <a:spAutoFit/>
              </a:bodyPr>
              <a:lstStyle/>
              <a:p>
                <a:pPr>
                  <a:defRPr sz="7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2'!$B$3:$F$3</c:f>
              <c:strCache>
                <c:ptCount val="5"/>
                <c:pt idx="0">
                  <c:v>Auto</c:v>
                </c:pt>
                <c:pt idx="1">
                  <c:v>Fahrrad / E-Scooter</c:v>
                </c:pt>
                <c:pt idx="2">
                  <c:v>(E-)Roller / Motorrad</c:v>
                </c:pt>
                <c:pt idx="3">
                  <c:v>SPNV bzw. ÖPNV (Bahn, Bus oder Straßenbahn) </c:v>
                </c:pt>
                <c:pt idx="4">
                  <c:v>zu Fuß</c:v>
                </c:pt>
              </c:strCache>
            </c:strRef>
          </c:cat>
          <c:val>
            <c:numRef>
              <c:f>'Frage 2'!$B$5:$F$5</c:f>
              <c:numCache>
                <c:formatCode>###0%</c:formatCode>
                <c:ptCount val="5"/>
                <c:pt idx="0">
                  <c:v>0.2708301654064037</c:v>
                </c:pt>
                <c:pt idx="1">
                  <c:v>0.25458221604026893</c:v>
                </c:pt>
                <c:pt idx="2">
                  <c:v>3.8985044895617195E-2</c:v>
                </c:pt>
                <c:pt idx="3">
                  <c:v>0.22237757072395714</c:v>
                </c:pt>
                <c:pt idx="4">
                  <c:v>0.24469625768378289</c:v>
                </c:pt>
              </c:numCache>
            </c:numRef>
          </c:val>
          <c:extLst>
            <c:ext xmlns:c16="http://schemas.microsoft.com/office/drawing/2014/chart" uri="{C3380CC4-5D6E-409C-BE32-E72D297353CC}">
              <c16:uniqueId val="{00000001-C7A8-4426-B475-08C8AC247722}"/>
            </c:ext>
          </c:extLst>
        </c:ser>
        <c:ser>
          <c:idx val="2"/>
          <c:order val="2"/>
          <c:tx>
            <c:strRef>
              <c:f>'Frage 2'!$A$6</c:f>
              <c:strCache>
                <c:ptCount val="1"/>
                <c:pt idx="0">
                  <c:v>einmal die Woche</c:v>
                </c:pt>
              </c:strCache>
            </c:strRef>
          </c:tx>
          <c:spPr>
            <a:solidFill>
              <a:srgbClr val="BB9E4D"/>
            </a:solidFill>
          </c:spPr>
          <c:invertIfNegative val="0"/>
          <c:dLbls>
            <c:spPr>
              <a:noFill/>
              <a:ln>
                <a:noFill/>
              </a:ln>
              <a:effectLst/>
            </c:spPr>
            <c:txPr>
              <a:bodyPr wrap="square" lIns="38100" tIns="19050" rIns="38100" bIns="19050" anchor="ctr">
                <a:spAutoFit/>
              </a:bodyPr>
              <a:lstStyle/>
              <a:p>
                <a:pPr>
                  <a:defRPr sz="7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2'!$B$3:$F$3</c:f>
              <c:strCache>
                <c:ptCount val="5"/>
                <c:pt idx="0">
                  <c:v>Auto</c:v>
                </c:pt>
                <c:pt idx="1">
                  <c:v>Fahrrad / E-Scooter</c:v>
                </c:pt>
                <c:pt idx="2">
                  <c:v>(E-)Roller / Motorrad</c:v>
                </c:pt>
                <c:pt idx="3">
                  <c:v>SPNV bzw. ÖPNV (Bahn, Bus oder Straßenbahn) </c:v>
                </c:pt>
                <c:pt idx="4">
                  <c:v>zu Fuß</c:v>
                </c:pt>
              </c:strCache>
            </c:strRef>
          </c:cat>
          <c:val>
            <c:numRef>
              <c:f>'Frage 2'!$B$6:$F$6</c:f>
              <c:numCache>
                <c:formatCode>###0%</c:formatCode>
                <c:ptCount val="5"/>
                <c:pt idx="0">
                  <c:v>0.12389455632963148</c:v>
                </c:pt>
                <c:pt idx="1">
                  <c:v>7.2172145240402621E-2</c:v>
                </c:pt>
                <c:pt idx="2">
                  <c:v>4.6527487388755479E-2</c:v>
                </c:pt>
                <c:pt idx="3">
                  <c:v>0.12016390839863401</c:v>
                </c:pt>
                <c:pt idx="4">
                  <c:v>6.3673586234654606E-2</c:v>
                </c:pt>
              </c:numCache>
            </c:numRef>
          </c:val>
          <c:extLst>
            <c:ext xmlns:c16="http://schemas.microsoft.com/office/drawing/2014/chart" uri="{C3380CC4-5D6E-409C-BE32-E72D297353CC}">
              <c16:uniqueId val="{00000002-C7A8-4426-B475-08C8AC247722}"/>
            </c:ext>
          </c:extLst>
        </c:ser>
        <c:ser>
          <c:idx val="3"/>
          <c:order val="3"/>
          <c:tx>
            <c:strRef>
              <c:f>'Frage 2'!$A$7</c:f>
              <c:strCache>
                <c:ptCount val="1"/>
                <c:pt idx="0">
                  <c:v>seltener als einmal die Woche</c:v>
                </c:pt>
              </c:strCache>
            </c:strRef>
          </c:tx>
          <c:spPr>
            <a:solidFill>
              <a:srgbClr val="CA4444"/>
            </a:solidFill>
          </c:spPr>
          <c:invertIfNegative val="0"/>
          <c:dLbls>
            <c:spPr>
              <a:noFill/>
              <a:ln>
                <a:noFill/>
              </a:ln>
              <a:effectLst/>
            </c:spPr>
            <c:txPr>
              <a:bodyPr wrap="square" lIns="38100" tIns="19050" rIns="38100" bIns="19050" anchor="ctr">
                <a:spAutoFit/>
              </a:bodyPr>
              <a:lstStyle/>
              <a:p>
                <a:pPr>
                  <a:defRPr sz="7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2'!$B$3:$F$3</c:f>
              <c:strCache>
                <c:ptCount val="5"/>
                <c:pt idx="0">
                  <c:v>Auto</c:v>
                </c:pt>
                <c:pt idx="1">
                  <c:v>Fahrrad / E-Scooter</c:v>
                </c:pt>
                <c:pt idx="2">
                  <c:v>(E-)Roller / Motorrad</c:v>
                </c:pt>
                <c:pt idx="3">
                  <c:v>SPNV bzw. ÖPNV (Bahn, Bus oder Straßenbahn) </c:v>
                </c:pt>
                <c:pt idx="4">
                  <c:v>zu Fuß</c:v>
                </c:pt>
              </c:strCache>
            </c:strRef>
          </c:cat>
          <c:val>
            <c:numRef>
              <c:f>'Frage 2'!$B$7:$F$7</c:f>
              <c:numCache>
                <c:formatCode>###0%</c:formatCode>
                <c:ptCount val="5"/>
                <c:pt idx="0">
                  <c:v>0.15492395854108928</c:v>
                </c:pt>
                <c:pt idx="1">
                  <c:v>0.19470078693857784</c:v>
                </c:pt>
                <c:pt idx="2">
                  <c:v>6.2433349529434634E-2</c:v>
                </c:pt>
                <c:pt idx="3">
                  <c:v>0.38342378802037941</c:v>
                </c:pt>
                <c:pt idx="4">
                  <c:v>8.6080228323345886E-2</c:v>
                </c:pt>
              </c:numCache>
            </c:numRef>
          </c:val>
          <c:extLst>
            <c:ext xmlns:c16="http://schemas.microsoft.com/office/drawing/2014/chart" uri="{C3380CC4-5D6E-409C-BE32-E72D297353CC}">
              <c16:uniqueId val="{00000003-C7A8-4426-B475-08C8AC247722}"/>
            </c:ext>
          </c:extLst>
        </c:ser>
        <c:ser>
          <c:idx val="4"/>
          <c:order val="4"/>
          <c:tx>
            <c:strRef>
              <c:f>'Frage 2'!$A$8</c:f>
              <c:strCache>
                <c:ptCount val="1"/>
                <c:pt idx="0">
                  <c:v>nie</c:v>
                </c:pt>
              </c:strCache>
            </c:strRef>
          </c:tx>
          <c:spPr>
            <a:solidFill>
              <a:srgbClr val="8B2727"/>
            </a:solidFill>
          </c:spPr>
          <c:invertIfNegative val="0"/>
          <c:dLbls>
            <c:spPr>
              <a:noFill/>
              <a:ln>
                <a:noFill/>
              </a:ln>
              <a:effectLst/>
            </c:spPr>
            <c:txPr>
              <a:bodyPr/>
              <a:lstStyle/>
              <a:p>
                <a:pPr>
                  <a:defRPr sz="700">
                    <a:solidFill>
                      <a:schemeClr val="bg1"/>
                    </a:solidFill>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2'!$B$3:$F$3</c:f>
              <c:strCache>
                <c:ptCount val="5"/>
                <c:pt idx="0">
                  <c:v>Auto</c:v>
                </c:pt>
                <c:pt idx="1">
                  <c:v>Fahrrad / E-Scooter</c:v>
                </c:pt>
                <c:pt idx="2">
                  <c:v>(E-)Roller / Motorrad</c:v>
                </c:pt>
                <c:pt idx="3">
                  <c:v>SPNV bzw. ÖPNV (Bahn, Bus oder Straßenbahn) </c:v>
                </c:pt>
                <c:pt idx="4">
                  <c:v>zu Fuß</c:v>
                </c:pt>
              </c:strCache>
            </c:strRef>
          </c:cat>
          <c:val>
            <c:numRef>
              <c:f>'Frage 2'!$B$8:$F$8</c:f>
              <c:numCache>
                <c:formatCode>###0%</c:formatCode>
                <c:ptCount val="5"/>
                <c:pt idx="0">
                  <c:v>0.20711066010838877</c:v>
                </c:pt>
                <c:pt idx="1">
                  <c:v>0.26895597494446433</c:v>
                </c:pt>
                <c:pt idx="2">
                  <c:v>0.79130907493359626</c:v>
                </c:pt>
                <c:pt idx="3">
                  <c:v>0.11304290071110051</c:v>
                </c:pt>
                <c:pt idx="4">
                  <c:v>2.4630506527656679E-2</c:v>
                </c:pt>
              </c:numCache>
            </c:numRef>
          </c:val>
          <c:extLst>
            <c:ext xmlns:c16="http://schemas.microsoft.com/office/drawing/2014/chart" uri="{C3380CC4-5D6E-409C-BE32-E72D297353CC}">
              <c16:uniqueId val="{00000004-C7A8-4426-B475-08C8AC247722}"/>
            </c:ext>
          </c:extLst>
        </c:ser>
        <c:ser>
          <c:idx val="5"/>
          <c:order val="5"/>
          <c:tx>
            <c:strRef>
              <c:f>'Frage 2'!$A$9</c:f>
              <c:strCache>
                <c:ptCount val="1"/>
                <c:pt idx="0">
                  <c:v>weiß nicht</c:v>
                </c:pt>
              </c:strCache>
            </c:strRef>
          </c:tx>
          <c:spPr>
            <a:solidFill>
              <a:srgbClr val="BFBFBF"/>
            </a:solidFill>
          </c:spPr>
          <c:invertIfNegative val="0"/>
          <c:dLbls>
            <c:dLbl>
              <c:idx val="4"/>
              <c:layout>
                <c:manualLayout>
                  <c:x val="-2.0941561414274855E-2"/>
                  <c:y val="-6.17999152319272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F1-403F-B0C8-190DEA1E3BC0}"/>
                </c:ext>
              </c:extLst>
            </c:dLbl>
            <c:spPr>
              <a:noFill/>
              <a:ln>
                <a:noFill/>
              </a:ln>
              <a:effectLst/>
            </c:spPr>
            <c:txPr>
              <a:bodyPr wrap="square" lIns="38100" tIns="19050" rIns="38100" bIns="19050" anchor="ctr">
                <a:spAutoFit/>
              </a:bodyPr>
              <a:lstStyle/>
              <a:p>
                <a:pPr>
                  <a:defRPr sz="7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2'!$B$3:$F$3</c:f>
              <c:strCache>
                <c:ptCount val="5"/>
                <c:pt idx="0">
                  <c:v>Auto</c:v>
                </c:pt>
                <c:pt idx="1">
                  <c:v>Fahrrad / E-Scooter</c:v>
                </c:pt>
                <c:pt idx="2">
                  <c:v>(E-)Roller / Motorrad</c:v>
                </c:pt>
                <c:pt idx="3">
                  <c:v>SPNV bzw. ÖPNV (Bahn, Bus oder Straßenbahn) </c:v>
                </c:pt>
                <c:pt idx="4">
                  <c:v>zu Fuß</c:v>
                </c:pt>
              </c:strCache>
            </c:strRef>
          </c:cat>
          <c:val>
            <c:numRef>
              <c:f>'Frage 2'!$B$9:$F$9</c:f>
              <c:numCache>
                <c:formatCode>###0%</c:formatCode>
                <c:ptCount val="5"/>
                <c:pt idx="0">
                  <c:v>0</c:v>
                </c:pt>
                <c:pt idx="1">
                  <c:v>1.5730358124192326E-2</c:v>
                </c:pt>
                <c:pt idx="2">
                  <c:v>8.2407918230672349E-3</c:v>
                </c:pt>
                <c:pt idx="3" formatCode="###0.0%">
                  <c:v>4.433070924262838E-3</c:v>
                </c:pt>
                <c:pt idx="4" formatCode="###0.0%">
                  <c:v>1.1240197647951319E-3</c:v>
                </c:pt>
              </c:numCache>
            </c:numRef>
          </c:val>
          <c:extLst>
            <c:ext xmlns:c16="http://schemas.microsoft.com/office/drawing/2014/chart" uri="{C3380CC4-5D6E-409C-BE32-E72D297353CC}">
              <c16:uniqueId val="{00000005-C7A8-4426-B475-08C8AC247722}"/>
            </c:ext>
          </c:extLst>
        </c:ser>
        <c:ser>
          <c:idx val="6"/>
          <c:order val="6"/>
          <c:tx>
            <c:strRef>
              <c:f>'Frage 2'!$A$10</c:f>
              <c:strCache>
                <c:ptCount val="1"/>
                <c:pt idx="0">
                  <c:v>keine Angabe</c:v>
                </c:pt>
              </c:strCache>
            </c:strRef>
          </c:tx>
          <c:spPr>
            <a:solidFill>
              <a:srgbClr val="D9D9D9"/>
            </a:solidFill>
          </c:spPr>
          <c:invertIfNegative val="0"/>
          <c:dLbls>
            <c:dLbl>
              <c:idx val="0"/>
              <c:layout>
                <c:manualLayout>
                  <c:x val="0"/>
                  <c:y val="-1.23599830463854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F1-403F-B0C8-190DEA1E3BC0}"/>
                </c:ext>
              </c:extLst>
            </c:dLbl>
            <c:dLbl>
              <c:idx val="1"/>
              <c:layout>
                <c:manualLayout>
                  <c:x val="4.0413072716143015E-17"/>
                  <c:y val="-9.26998728478910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1F1-403F-B0C8-190DEA1E3BC0}"/>
                </c:ext>
              </c:extLst>
            </c:dLbl>
            <c:dLbl>
              <c:idx val="2"/>
              <c:layout>
                <c:manualLayout>
                  <c:x val="0"/>
                  <c:y val="-6.17999152319272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1F1-403F-B0C8-190DEA1E3BC0}"/>
                </c:ext>
              </c:extLst>
            </c:dLbl>
            <c:dLbl>
              <c:idx val="3"/>
              <c:layout>
                <c:manualLayout>
                  <c:x val="-3.3065623285697949E-3"/>
                  <c:y val="-1.5449978807981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F1-403F-B0C8-190DEA1E3BC0}"/>
                </c:ext>
              </c:extLst>
            </c:dLbl>
            <c:dLbl>
              <c:idx val="4"/>
              <c:layout>
                <c:manualLayout>
                  <c:x val="0"/>
                  <c:y val="-9.26998728478909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1F1-403F-B0C8-190DEA1E3BC0}"/>
                </c:ext>
              </c:extLst>
            </c:dLbl>
            <c:spPr>
              <a:noFill/>
              <a:ln>
                <a:noFill/>
              </a:ln>
              <a:effectLst/>
            </c:spPr>
            <c:txPr>
              <a:bodyPr wrap="square" lIns="38100" tIns="19050" rIns="38100" bIns="19050" anchor="ctr">
                <a:spAutoFit/>
              </a:bodyPr>
              <a:lstStyle/>
              <a:p>
                <a:pPr>
                  <a:defRPr sz="700"/>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'Frage 2'!$B$3:$F$3</c:f>
              <c:strCache>
                <c:ptCount val="5"/>
                <c:pt idx="0">
                  <c:v>Auto</c:v>
                </c:pt>
                <c:pt idx="1">
                  <c:v>Fahrrad / E-Scooter</c:v>
                </c:pt>
                <c:pt idx="2">
                  <c:v>(E-)Roller / Motorrad</c:v>
                </c:pt>
                <c:pt idx="3">
                  <c:v>SPNV bzw. ÖPNV (Bahn, Bus oder Straßenbahn) </c:v>
                </c:pt>
                <c:pt idx="4">
                  <c:v>zu Fuß</c:v>
                </c:pt>
              </c:strCache>
            </c:strRef>
          </c:cat>
          <c:val>
            <c:numRef>
              <c:f>'Frage 2'!$B$10:$F$10</c:f>
              <c:numCache>
                <c:formatCode>###0%</c:formatCode>
                <c:ptCount val="5"/>
                <c:pt idx="0">
                  <c:v>1.5977201712689789E-2</c:v>
                </c:pt>
                <c:pt idx="1">
                  <c:v>6.387282450194722E-3</c:v>
                </c:pt>
                <c:pt idx="2">
                  <c:v>2.3278990655557698E-2</c:v>
                </c:pt>
                <c:pt idx="3">
                  <c:v>8.8322427686928998E-3</c:v>
                </c:pt>
                <c:pt idx="4" formatCode="###0.0%">
                  <c:v>3.7748819928026889E-3</c:v>
                </c:pt>
              </c:numCache>
            </c:numRef>
          </c:val>
          <c:extLst>
            <c:ext xmlns:c16="http://schemas.microsoft.com/office/drawing/2014/chart" uri="{C3380CC4-5D6E-409C-BE32-E72D297353CC}">
              <c16:uniqueId val="{00000006-C7A8-4426-B475-08C8AC247722}"/>
            </c:ext>
          </c:extLst>
        </c:ser>
        <c:dLbls>
          <c:showLegendKey val="0"/>
          <c:showVal val="1"/>
          <c:showCatName val="0"/>
          <c:showSerName val="0"/>
          <c:showPercent val="0"/>
          <c:showBubbleSize val="0"/>
        </c:dLbls>
        <c:gapWidth val="150"/>
        <c:overlap val="100"/>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0"/>
        <c:axPos val="l"/>
        <c:majorGridlines>
          <c:spPr>
            <a:ln w="3175"/>
          </c:spPr>
        </c:majorGridlines>
        <c:numFmt formatCode="0%" sourceLinked="1"/>
        <c:majorTickMark val="none"/>
        <c:minorTickMark val="none"/>
        <c:tickLblPos val="nextTo"/>
        <c:spPr>
          <a:ln w="3175"/>
        </c:spPr>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a:t>Autos nehmen in der Stadt Bremen einen zu großen Raum ein.</a:t>
            </a:r>
          </a:p>
        </c:rich>
      </c:tx>
      <c:overlay val="0"/>
    </c:title>
    <c:autoTitleDeleted val="0"/>
    <c:plotArea>
      <c:layout/>
      <c:barChart>
        <c:barDir val="col"/>
        <c:grouping val="clustered"/>
        <c:varyColors val="0"/>
        <c:ser>
          <c:idx val="1"/>
          <c:order val="0"/>
          <c:tx>
            <c:strRef>
              <c:f>'Sheet1 (2)'!$M$343</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(2)'!$B$400:$B$402</c:f>
              <c:strCache>
                <c:ptCount val="3"/>
                <c:pt idx="0">
                  <c:v>stimme zu</c:v>
                </c:pt>
                <c:pt idx="1">
                  <c:v>stimme nicht zu</c:v>
                </c:pt>
                <c:pt idx="2">
                  <c:v>weiß nicht/keine Angabe</c:v>
                </c:pt>
              </c:strCache>
            </c:strRef>
          </c:cat>
          <c:val>
            <c:numRef>
              <c:f>'Sheet1 (2)'!$M$400:$M$402</c:f>
              <c:numCache>
                <c:formatCode>###0%</c:formatCode>
                <c:ptCount val="3"/>
                <c:pt idx="0">
                  <c:v>0.71349737211370479</c:v>
                </c:pt>
                <c:pt idx="1">
                  <c:v>0.27281465758769968</c:v>
                </c:pt>
                <c:pt idx="2">
                  <c:v>1.3687970298595687E-2</c:v>
                </c:pt>
              </c:numCache>
            </c:numRef>
          </c:val>
          <c:extLst>
            <c:ext xmlns:c16="http://schemas.microsoft.com/office/drawing/2014/chart" uri="{C3380CC4-5D6E-409C-BE32-E72D297353CC}">
              <c16:uniqueId val="{00000000-D8A9-4D6A-A3FB-95790024F409}"/>
            </c:ext>
          </c:extLst>
        </c:ser>
        <c:ser>
          <c:idx val="0"/>
          <c:order val="1"/>
          <c:tx>
            <c:strRef>
              <c:f>'Sheet1 (2)'!$N$343</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(2)'!$B$400:$B$402</c:f>
              <c:strCache>
                <c:ptCount val="3"/>
                <c:pt idx="0">
                  <c:v>stimme zu</c:v>
                </c:pt>
                <c:pt idx="1">
                  <c:v>stimme nicht zu</c:v>
                </c:pt>
                <c:pt idx="2">
                  <c:v>weiß nicht/keine Angabe</c:v>
                </c:pt>
              </c:strCache>
            </c:strRef>
          </c:cat>
          <c:val>
            <c:numRef>
              <c:f>'Sheet1 (2)'!$N$400:$N$402</c:f>
              <c:numCache>
                <c:formatCode>###0%</c:formatCode>
                <c:ptCount val="3"/>
                <c:pt idx="0">
                  <c:v>0.52501106242891737</c:v>
                </c:pt>
                <c:pt idx="1">
                  <c:v>0.42742324559973838</c:v>
                </c:pt>
                <c:pt idx="2">
                  <c:v>4.75656919713459E-2</c:v>
                </c:pt>
              </c:numCache>
            </c:numRef>
          </c:val>
          <c:extLst>
            <c:ext xmlns:c16="http://schemas.microsoft.com/office/drawing/2014/chart" uri="{C3380CC4-5D6E-409C-BE32-E72D297353CC}">
              <c16:uniqueId val="{00000001-D8A9-4D6A-A3FB-95790024F409}"/>
            </c:ext>
          </c:extLst>
        </c:ser>
        <c:ser>
          <c:idx val="2"/>
          <c:order val="2"/>
          <c:tx>
            <c:strRef>
              <c:f>'Sheet1 (2)'!$O$343</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(2)'!$B$400:$B$402</c:f>
              <c:strCache>
                <c:ptCount val="3"/>
                <c:pt idx="0">
                  <c:v>stimme zu</c:v>
                </c:pt>
                <c:pt idx="1">
                  <c:v>stimme nicht zu</c:v>
                </c:pt>
                <c:pt idx="2">
                  <c:v>weiß nicht/keine Angabe</c:v>
                </c:pt>
              </c:strCache>
            </c:strRef>
          </c:cat>
          <c:val>
            <c:numRef>
              <c:f>'Sheet1 (2)'!$O$400:$O$402</c:f>
              <c:numCache>
                <c:formatCode>###0%</c:formatCode>
                <c:ptCount val="3"/>
                <c:pt idx="0">
                  <c:v>0.65191945882961821</c:v>
                </c:pt>
                <c:pt idx="1">
                  <c:v>0.32753862991230936</c:v>
                </c:pt>
                <c:pt idx="2">
                  <c:v>2.0541911258071966E-2</c:v>
                </c:pt>
              </c:numCache>
            </c:numRef>
          </c:val>
          <c:extLst>
            <c:ext xmlns:c16="http://schemas.microsoft.com/office/drawing/2014/chart" uri="{C3380CC4-5D6E-409C-BE32-E72D297353CC}">
              <c16:uniqueId val="{00000002-D8A9-4D6A-A3FB-95790024F409}"/>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a:t>Gute Alternativen zum Auto sind ein Freiheitsgewinn.</a:t>
            </a:r>
          </a:p>
        </c:rich>
      </c:tx>
      <c:overlay val="0"/>
    </c:title>
    <c:autoTitleDeleted val="0"/>
    <c:plotArea>
      <c:layout/>
      <c:barChart>
        <c:barDir val="col"/>
        <c:grouping val="clustered"/>
        <c:varyColors val="0"/>
        <c:ser>
          <c:idx val="1"/>
          <c:order val="0"/>
          <c:tx>
            <c:strRef>
              <c:f>'Sheet1 (2)'!$D$343</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(2)'!$B$428:$B$430</c:f>
              <c:strCache>
                <c:ptCount val="3"/>
                <c:pt idx="0">
                  <c:v>stimme zu</c:v>
                </c:pt>
                <c:pt idx="1">
                  <c:v>stimme nicht zu</c:v>
                </c:pt>
                <c:pt idx="2">
                  <c:v>weiß nicht/keine Angabe</c:v>
                </c:pt>
              </c:strCache>
            </c:strRef>
          </c:cat>
          <c:val>
            <c:numRef>
              <c:f>'Sheet1 (2)'!$D$428:$D$430</c:f>
              <c:numCache>
                <c:formatCode>###0%</c:formatCode>
                <c:ptCount val="3"/>
                <c:pt idx="0">
                  <c:v>0.52411455105740246</c:v>
                </c:pt>
                <c:pt idx="1">
                  <c:v>0.37669470235198255</c:v>
                </c:pt>
                <c:pt idx="2">
                  <c:v>9.9190746590616066E-2</c:v>
                </c:pt>
              </c:numCache>
            </c:numRef>
          </c:val>
          <c:extLst>
            <c:ext xmlns:c16="http://schemas.microsoft.com/office/drawing/2014/chart" uri="{C3380CC4-5D6E-409C-BE32-E72D297353CC}">
              <c16:uniqueId val="{00000000-FFF4-41AA-A854-98FD91E28D31}"/>
            </c:ext>
          </c:extLst>
        </c:ser>
        <c:ser>
          <c:idx val="2"/>
          <c:order val="1"/>
          <c:tx>
            <c:strRef>
              <c:f>'Sheet1 (2)'!$E$343</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(2)'!$B$428:$B$430</c:f>
              <c:strCache>
                <c:ptCount val="3"/>
                <c:pt idx="0">
                  <c:v>stimme zu</c:v>
                </c:pt>
                <c:pt idx="1">
                  <c:v>stimme nicht zu</c:v>
                </c:pt>
                <c:pt idx="2">
                  <c:v>weiß nicht/keine Angabe</c:v>
                </c:pt>
              </c:strCache>
            </c:strRef>
          </c:cat>
          <c:val>
            <c:numRef>
              <c:f>'Sheet1 (2)'!$E$428:$E$430</c:f>
              <c:numCache>
                <c:formatCode>###0%</c:formatCode>
                <c:ptCount val="3"/>
                <c:pt idx="0">
                  <c:v>0.66834356151275542</c:v>
                </c:pt>
                <c:pt idx="1">
                  <c:v>0.21517498738075161</c:v>
                </c:pt>
                <c:pt idx="2">
                  <c:v>0.11648145110649272</c:v>
                </c:pt>
              </c:numCache>
            </c:numRef>
          </c:val>
          <c:extLst>
            <c:ext xmlns:c16="http://schemas.microsoft.com/office/drawing/2014/chart" uri="{C3380CC4-5D6E-409C-BE32-E72D297353CC}">
              <c16:uniqueId val="{00000001-FFF4-41AA-A854-98FD91E28D31}"/>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a:t>Die Politik sollte Mobilität für alle bezahlbar und barrierefrei machen – unabhängig von Einkommen, Wohnort oder Lebenslage.</a:t>
            </a:r>
          </a:p>
        </c:rich>
      </c:tx>
      <c:overlay val="0"/>
    </c:title>
    <c:autoTitleDeleted val="0"/>
    <c:plotArea>
      <c:layout/>
      <c:barChart>
        <c:barDir val="col"/>
        <c:grouping val="clustered"/>
        <c:varyColors val="0"/>
        <c:ser>
          <c:idx val="1"/>
          <c:order val="0"/>
          <c:tx>
            <c:strRef>
              <c:f>'Sheet1 (2)'!$D$343</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(2)'!$B$456:$B$458</c:f>
              <c:strCache>
                <c:ptCount val="3"/>
                <c:pt idx="0">
                  <c:v>stimme zu</c:v>
                </c:pt>
                <c:pt idx="1">
                  <c:v>stimme nicht zu</c:v>
                </c:pt>
                <c:pt idx="2">
                  <c:v>weiß nicht/keine Angabe</c:v>
                </c:pt>
              </c:strCache>
            </c:strRef>
          </c:cat>
          <c:val>
            <c:numRef>
              <c:f>'Sheet1 (2)'!$D$456:$D$458</c:f>
              <c:numCache>
                <c:formatCode>###0%</c:formatCode>
                <c:ptCount val="3"/>
                <c:pt idx="0">
                  <c:v>0.71852819251961142</c:v>
                </c:pt>
                <c:pt idx="1">
                  <c:v>0.21120252782423141</c:v>
                </c:pt>
                <c:pt idx="2">
                  <c:v>7.0269279656157674E-2</c:v>
                </c:pt>
              </c:numCache>
            </c:numRef>
          </c:val>
          <c:extLst>
            <c:ext xmlns:c16="http://schemas.microsoft.com/office/drawing/2014/chart" uri="{C3380CC4-5D6E-409C-BE32-E72D297353CC}">
              <c16:uniqueId val="{00000000-3555-4D8E-9F98-B33C39CB61DE}"/>
            </c:ext>
          </c:extLst>
        </c:ser>
        <c:ser>
          <c:idx val="2"/>
          <c:order val="1"/>
          <c:tx>
            <c:strRef>
              <c:f>'Sheet1 (2)'!$E$343</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(2)'!$B$456:$B$458</c:f>
              <c:strCache>
                <c:ptCount val="3"/>
                <c:pt idx="0">
                  <c:v>stimme zu</c:v>
                </c:pt>
                <c:pt idx="1">
                  <c:v>stimme nicht zu</c:v>
                </c:pt>
                <c:pt idx="2">
                  <c:v>weiß nicht/keine Angabe</c:v>
                </c:pt>
              </c:strCache>
            </c:strRef>
          </c:cat>
          <c:val>
            <c:numRef>
              <c:f>'Sheet1 (2)'!$E$456:$E$458</c:f>
              <c:numCache>
                <c:formatCode>###0%</c:formatCode>
                <c:ptCount val="3"/>
                <c:pt idx="0">
                  <c:v>0.81248660959699914</c:v>
                </c:pt>
                <c:pt idx="1">
                  <c:v>0.14008333849193044</c:v>
                </c:pt>
                <c:pt idx="2">
                  <c:v>4.7430051911070407E-2</c:v>
                </c:pt>
              </c:numCache>
            </c:numRef>
          </c:val>
          <c:extLst>
            <c:ext xmlns:c16="http://schemas.microsoft.com/office/drawing/2014/chart" uri="{C3380CC4-5D6E-409C-BE32-E72D297353CC}">
              <c16:uniqueId val="{00000001-3555-4D8E-9F98-B33C39CB61DE}"/>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a:t>Die Politik sollte Mobilität für alle bezahlbar und barrierefrei machen – unabhängig von Einkommen, Wohnort oder Lebenslage.</a:t>
            </a:r>
          </a:p>
        </c:rich>
      </c:tx>
      <c:overlay val="0"/>
    </c:title>
    <c:autoTitleDeleted val="0"/>
    <c:plotArea>
      <c:layout/>
      <c:barChart>
        <c:barDir val="col"/>
        <c:grouping val="clustered"/>
        <c:varyColors val="0"/>
        <c:ser>
          <c:idx val="1"/>
          <c:order val="0"/>
          <c:tx>
            <c:strRef>
              <c:f>'Sheet1 (2)'!$M$343</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(2)'!$B$456:$B$458</c:f>
              <c:strCache>
                <c:ptCount val="3"/>
                <c:pt idx="0">
                  <c:v>stimme zu</c:v>
                </c:pt>
                <c:pt idx="1">
                  <c:v>stimme nicht zu</c:v>
                </c:pt>
                <c:pt idx="2">
                  <c:v>weiß nicht/keine Angabe</c:v>
                </c:pt>
              </c:strCache>
            </c:strRef>
          </c:cat>
          <c:val>
            <c:numRef>
              <c:f>'Sheet1 (2)'!$M$456:$M$458</c:f>
              <c:numCache>
                <c:formatCode>###0%</c:formatCode>
                <c:ptCount val="3"/>
                <c:pt idx="0">
                  <c:v>0.75288928874660654</c:v>
                </c:pt>
                <c:pt idx="1">
                  <c:v>0.19210980236280728</c:v>
                </c:pt>
                <c:pt idx="2">
                  <c:v>5.5000908890586148E-2</c:v>
                </c:pt>
              </c:numCache>
            </c:numRef>
          </c:val>
          <c:extLst>
            <c:ext xmlns:c16="http://schemas.microsoft.com/office/drawing/2014/chart" uri="{C3380CC4-5D6E-409C-BE32-E72D297353CC}">
              <c16:uniqueId val="{00000000-E61F-4014-87C7-2B344C0AA08C}"/>
            </c:ext>
          </c:extLst>
        </c:ser>
        <c:ser>
          <c:idx val="0"/>
          <c:order val="1"/>
          <c:tx>
            <c:strRef>
              <c:f>'Sheet1 (2)'!$N$343</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(2)'!$B$456:$B$458</c:f>
              <c:strCache>
                <c:ptCount val="3"/>
                <c:pt idx="0">
                  <c:v>stimme zu</c:v>
                </c:pt>
                <c:pt idx="1">
                  <c:v>stimme nicht zu</c:v>
                </c:pt>
                <c:pt idx="2">
                  <c:v>weiß nicht/keine Angabe</c:v>
                </c:pt>
              </c:strCache>
            </c:strRef>
          </c:cat>
          <c:val>
            <c:numRef>
              <c:f>'Sheet1 (2)'!$N$456:$N$458</c:f>
              <c:numCache>
                <c:formatCode>###0%</c:formatCode>
                <c:ptCount val="3"/>
                <c:pt idx="0">
                  <c:v>0.76393523264436747</c:v>
                </c:pt>
                <c:pt idx="1">
                  <c:v>0.18469637182989673</c:v>
                </c:pt>
                <c:pt idx="2">
                  <c:v>5.136839552573666E-2</c:v>
                </c:pt>
              </c:numCache>
            </c:numRef>
          </c:val>
          <c:extLst>
            <c:ext xmlns:c16="http://schemas.microsoft.com/office/drawing/2014/chart" uri="{C3380CC4-5D6E-409C-BE32-E72D297353CC}">
              <c16:uniqueId val="{00000001-E61F-4014-87C7-2B344C0AA08C}"/>
            </c:ext>
          </c:extLst>
        </c:ser>
        <c:ser>
          <c:idx val="2"/>
          <c:order val="2"/>
          <c:tx>
            <c:strRef>
              <c:f>'Sheet1 (2)'!$O$343</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(2)'!$B$456:$B$458</c:f>
              <c:strCache>
                <c:ptCount val="3"/>
                <c:pt idx="0">
                  <c:v>stimme zu</c:v>
                </c:pt>
                <c:pt idx="1">
                  <c:v>stimme nicht zu</c:v>
                </c:pt>
                <c:pt idx="2">
                  <c:v>weiß nicht/keine Angabe</c:v>
                </c:pt>
              </c:strCache>
            </c:strRef>
          </c:cat>
          <c:val>
            <c:numRef>
              <c:f>'Sheet1 (2)'!$O$456:$O$458</c:f>
              <c:numCache>
                <c:formatCode>###0%</c:formatCode>
                <c:ptCount val="3"/>
                <c:pt idx="0">
                  <c:v>0.83351274472164061</c:v>
                </c:pt>
                <c:pt idx="1">
                  <c:v>0.11970217160567997</c:v>
                </c:pt>
                <c:pt idx="2">
                  <c:v>4.6785083672679285E-2</c:v>
                </c:pt>
              </c:numCache>
            </c:numRef>
          </c:val>
          <c:extLst>
            <c:ext xmlns:c16="http://schemas.microsoft.com/office/drawing/2014/chart" uri="{C3380CC4-5D6E-409C-BE32-E72D297353CC}">
              <c16:uniqueId val="{00000002-E61F-4014-87C7-2B344C0AA08C}"/>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(2)'!$B$477:$B$484</c:f>
              <c:strCache>
                <c:ptCount val="8"/>
                <c:pt idx="0">
                  <c:v>weniger als 
10 Euro</c:v>
                </c:pt>
                <c:pt idx="1">
                  <c:v>10 bis weniger als 
20 Euro</c:v>
                </c:pt>
                <c:pt idx="2">
                  <c:v>20 bis weniger als 
50 Euro</c:v>
                </c:pt>
                <c:pt idx="3">
                  <c:v>50 bis weniger als 
75 Euro</c:v>
                </c:pt>
                <c:pt idx="4">
                  <c:v>75 bis weniger als 
100 Euro</c:v>
                </c:pt>
                <c:pt idx="5">
                  <c:v>100 Euro oder 
mehr</c:v>
                </c:pt>
                <c:pt idx="6">
                  <c:v>Ich bin grundsätzlich nicht bereit, für einen nicht-überdachten Parkplatz in meiner Wohnungsnähe zu zahlen.</c:v>
                </c:pt>
                <c:pt idx="7">
                  <c:v>weiß nicht / 
keine Angabe</c:v>
                </c:pt>
              </c:strCache>
            </c:strRef>
          </c:cat>
          <c:val>
            <c:numRef>
              <c:f>'Sheet1 (2)'!$C$477:$C$484</c:f>
              <c:numCache>
                <c:formatCode>###0%</c:formatCode>
                <c:ptCount val="8"/>
                <c:pt idx="0">
                  <c:v>0.11518377231782763</c:v>
                </c:pt>
                <c:pt idx="1">
                  <c:v>0.18147039102404483</c:v>
                </c:pt>
                <c:pt idx="2">
                  <c:v>0.20950028810691199</c:v>
                </c:pt>
                <c:pt idx="3">
                  <c:v>0.10964798282301923</c:v>
                </c:pt>
                <c:pt idx="4">
                  <c:v>2.9155565186530695E-2</c:v>
                </c:pt>
                <c:pt idx="5">
                  <c:v>5.6628788365230311E-3</c:v>
                </c:pt>
                <c:pt idx="6">
                  <c:v>0.27161079543349714</c:v>
                </c:pt>
                <c:pt idx="7">
                  <c:v>7.7768326271647301E-2</c:v>
                </c:pt>
              </c:numCache>
            </c:numRef>
          </c:val>
          <c:extLst>
            <c:ext xmlns:c16="http://schemas.microsoft.com/office/drawing/2014/chart" uri="{C3380CC4-5D6E-409C-BE32-E72D297353CC}">
              <c16:uniqueId val="{00000000-0A48-4310-A24C-3EF3BFA9BF67}"/>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(2)'!$D$476</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(2)'!$B$477:$B$484</c:f>
              <c:strCache>
                <c:ptCount val="8"/>
                <c:pt idx="0">
                  <c:v>weniger als 
10 Euro</c:v>
                </c:pt>
                <c:pt idx="1">
                  <c:v>10 bis weniger als 
20 Euro</c:v>
                </c:pt>
                <c:pt idx="2">
                  <c:v>20 bis weniger als 
50 Euro</c:v>
                </c:pt>
                <c:pt idx="3">
                  <c:v>50 bis weniger als 
75 Euro</c:v>
                </c:pt>
                <c:pt idx="4">
                  <c:v>75 bis weniger als 
100 Euro</c:v>
                </c:pt>
                <c:pt idx="5">
                  <c:v>100 Euro oder 
mehr</c:v>
                </c:pt>
                <c:pt idx="6">
                  <c:v>Ich bin grundsätzlich nicht bereit, für einen nicht-überdachten Parkplatz in meiner Wohnungsnähe zu zahlen.</c:v>
                </c:pt>
                <c:pt idx="7">
                  <c:v>weiß nicht / 
keine Angabe</c:v>
                </c:pt>
              </c:strCache>
            </c:strRef>
          </c:cat>
          <c:val>
            <c:numRef>
              <c:f>'Sheet1 (2)'!$D$477:$D$484</c:f>
              <c:numCache>
                <c:formatCode>###0%</c:formatCode>
                <c:ptCount val="8"/>
                <c:pt idx="0">
                  <c:v>0.11467698267950326</c:v>
                </c:pt>
                <c:pt idx="1">
                  <c:v>0.14039198085027565</c:v>
                </c:pt>
                <c:pt idx="2">
                  <c:v>0.2087815301981579</c:v>
                </c:pt>
                <c:pt idx="3">
                  <c:v>0.14381572424528263</c:v>
                </c:pt>
                <c:pt idx="4">
                  <c:v>3.1139284683014218E-2</c:v>
                </c:pt>
                <c:pt idx="5" formatCode="###0.0%">
                  <c:v>4.9631470969327225E-3</c:v>
                </c:pt>
                <c:pt idx="6">
                  <c:v>0.30873570418265855</c:v>
                </c:pt>
                <c:pt idx="7">
                  <c:v>4.7495646064175029E-2</c:v>
                </c:pt>
              </c:numCache>
            </c:numRef>
          </c:val>
          <c:extLst>
            <c:ext xmlns:c16="http://schemas.microsoft.com/office/drawing/2014/chart" uri="{C3380CC4-5D6E-409C-BE32-E72D297353CC}">
              <c16:uniqueId val="{00000000-9235-4A91-9C83-34CEA6E8DC8D}"/>
            </c:ext>
          </c:extLst>
        </c:ser>
        <c:ser>
          <c:idx val="2"/>
          <c:order val="1"/>
          <c:tx>
            <c:strRef>
              <c:f>'Sheet1 (2)'!$E$476</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(2)'!$B$477:$B$484</c:f>
              <c:strCache>
                <c:ptCount val="8"/>
                <c:pt idx="0">
                  <c:v>weniger als 
10 Euro</c:v>
                </c:pt>
                <c:pt idx="1">
                  <c:v>10 bis weniger als 
20 Euro</c:v>
                </c:pt>
                <c:pt idx="2">
                  <c:v>20 bis weniger als 
50 Euro</c:v>
                </c:pt>
                <c:pt idx="3">
                  <c:v>50 bis weniger als 
75 Euro</c:v>
                </c:pt>
                <c:pt idx="4">
                  <c:v>75 bis weniger als 
100 Euro</c:v>
                </c:pt>
                <c:pt idx="5">
                  <c:v>100 Euro oder 
mehr</c:v>
                </c:pt>
                <c:pt idx="6">
                  <c:v>Ich bin grundsätzlich nicht bereit, für einen nicht-überdachten Parkplatz in meiner Wohnungsnähe zu zahlen.</c:v>
                </c:pt>
                <c:pt idx="7">
                  <c:v>weiß nicht / 
keine Angabe</c:v>
                </c:pt>
              </c:strCache>
            </c:strRef>
          </c:cat>
          <c:val>
            <c:numRef>
              <c:f>'Sheet1 (2)'!$E$477:$E$484</c:f>
              <c:numCache>
                <c:formatCode>###0%</c:formatCode>
                <c:ptCount val="8"/>
                <c:pt idx="0">
                  <c:v>0.11579063981062179</c:v>
                </c:pt>
                <c:pt idx="1">
                  <c:v>0.23066072544479535</c:v>
                </c:pt>
                <c:pt idx="2">
                  <c:v>0.21036098212475626</c:v>
                </c:pt>
                <c:pt idx="3">
                  <c:v>6.873299561068176E-2</c:v>
                </c:pt>
                <c:pt idx="4">
                  <c:v>2.6780112363107997E-2</c:v>
                </c:pt>
                <c:pt idx="5">
                  <c:v>6.5007895085684494E-3</c:v>
                </c:pt>
                <c:pt idx="6">
                  <c:v>0.22715467678172604</c:v>
                </c:pt>
                <c:pt idx="7">
                  <c:v>0.11401907835574071</c:v>
                </c:pt>
              </c:numCache>
            </c:numRef>
          </c:val>
          <c:extLst>
            <c:ext xmlns:c16="http://schemas.microsoft.com/office/drawing/2014/chart" uri="{C3380CC4-5D6E-409C-BE32-E72D297353CC}">
              <c16:uniqueId val="{00000001-9235-4A91-9C83-34CEA6E8DC8D}"/>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(2)'!$B$503:$B$507</c:f>
              <c:strCache>
                <c:ptCount val="5"/>
                <c:pt idx="0">
                  <c:v>finde ich sehr gut</c:v>
                </c:pt>
                <c:pt idx="1">
                  <c:v>finde ich eher gut</c:v>
                </c:pt>
                <c:pt idx="2">
                  <c:v>finde ich eher schlecht</c:v>
                </c:pt>
                <c:pt idx="3">
                  <c:v>finde ich sehr schlecht</c:v>
                </c:pt>
                <c:pt idx="4">
                  <c:v>weiß nicht / keine Angabe</c:v>
                </c:pt>
              </c:strCache>
            </c:strRef>
          </c:cat>
          <c:val>
            <c:numRef>
              <c:f>'Sheet1 (2)'!$C$503:$C$507</c:f>
              <c:numCache>
                <c:formatCode>###0%</c:formatCode>
                <c:ptCount val="5"/>
                <c:pt idx="0">
                  <c:v>0.20812992446424855</c:v>
                </c:pt>
                <c:pt idx="1">
                  <c:v>0.3504167924062781</c:v>
                </c:pt>
                <c:pt idx="2">
                  <c:v>0.17265278993615044</c:v>
                </c:pt>
                <c:pt idx="3">
                  <c:v>0.16311685028545095</c:v>
                </c:pt>
                <c:pt idx="4">
                  <c:v>0.10568364290787483</c:v>
                </c:pt>
              </c:numCache>
            </c:numRef>
          </c:val>
          <c:extLst>
            <c:ext xmlns:c16="http://schemas.microsoft.com/office/drawing/2014/chart" uri="{C3380CC4-5D6E-409C-BE32-E72D297353CC}">
              <c16:uniqueId val="{00000000-BED0-490C-B287-1CDCA088C7C4}"/>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(2)'!$M$476</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(2)'!$M$510:$M$512</c:f>
              <c:numCache>
                <c:formatCode>###0%</c:formatCode>
                <c:ptCount val="3"/>
                <c:pt idx="0">
                  <c:v>0.59053704808139929</c:v>
                </c:pt>
                <c:pt idx="1">
                  <c:v>0.28509003663913868</c:v>
                </c:pt>
                <c:pt idx="2">
                  <c:v>0.12437291527946207</c:v>
                </c:pt>
              </c:numCache>
            </c:numRef>
          </c:val>
          <c:extLst>
            <c:ext xmlns:c16="http://schemas.microsoft.com/office/drawing/2014/chart" uri="{C3380CC4-5D6E-409C-BE32-E72D297353CC}">
              <c16:uniqueId val="{00000000-5909-4B18-9D2D-FC3BAEBCA715}"/>
            </c:ext>
          </c:extLst>
        </c:ser>
        <c:ser>
          <c:idx val="0"/>
          <c:order val="1"/>
          <c:tx>
            <c:strRef>
              <c:f>'Sheet1 (2)'!$N$476</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(2)'!$N$510:$N$512</c:f>
              <c:numCache>
                <c:formatCode>###0%</c:formatCode>
                <c:ptCount val="3"/>
                <c:pt idx="0">
                  <c:v>0.54492271896629119</c:v>
                </c:pt>
                <c:pt idx="1">
                  <c:v>0.35328898151141191</c:v>
                </c:pt>
                <c:pt idx="2">
                  <c:v>0.10178829952229837</c:v>
                </c:pt>
              </c:numCache>
            </c:numRef>
          </c:val>
          <c:extLst>
            <c:ext xmlns:c16="http://schemas.microsoft.com/office/drawing/2014/chart" uri="{C3380CC4-5D6E-409C-BE32-E72D297353CC}">
              <c16:uniqueId val="{00000001-5909-4B18-9D2D-FC3BAEBCA715}"/>
            </c:ext>
          </c:extLst>
        </c:ser>
        <c:ser>
          <c:idx val="2"/>
          <c:order val="2"/>
          <c:tx>
            <c:strRef>
              <c:f>'Sheet1 (2)'!$O$476</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(2)'!$O$510:$O$512</c:f>
              <c:numCache>
                <c:formatCode>###0%</c:formatCode>
                <c:ptCount val="3"/>
                <c:pt idx="0">
                  <c:v>0.63181315885909406</c:v>
                </c:pt>
                <c:pt idx="1">
                  <c:v>0.33665652741078778</c:v>
                </c:pt>
                <c:pt idx="2">
                  <c:v>3.15303137301177E-2</c:v>
                </c:pt>
              </c:numCache>
            </c:numRef>
          </c:val>
          <c:extLst>
            <c:ext xmlns:c16="http://schemas.microsoft.com/office/drawing/2014/chart" uri="{C3380CC4-5D6E-409C-BE32-E72D297353CC}">
              <c16:uniqueId val="{00000002-5909-4B18-9D2D-FC3BAEBCA715}"/>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(2)'!$D$476</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(2)'!$D$510:$D$512</c:f>
              <c:numCache>
                <c:formatCode>###0%</c:formatCode>
                <c:ptCount val="3"/>
                <c:pt idx="0">
                  <c:v>0.62918298908394177</c:v>
                </c:pt>
                <c:pt idx="1">
                  <c:v>0.28195799972386387</c:v>
                </c:pt>
                <c:pt idx="2">
                  <c:v>8.8859011192195247E-2</c:v>
                </c:pt>
              </c:numCache>
            </c:numRef>
          </c:val>
          <c:extLst>
            <c:ext xmlns:c16="http://schemas.microsoft.com/office/drawing/2014/chart" uri="{C3380CC4-5D6E-409C-BE32-E72D297353CC}">
              <c16:uniqueId val="{00000000-EBBE-470B-A896-F2CA3EB5D22B}"/>
            </c:ext>
          </c:extLst>
        </c:ser>
        <c:ser>
          <c:idx val="2"/>
          <c:order val="1"/>
          <c:tx>
            <c:strRef>
              <c:f>'Sheet1 (2)'!$E$476</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(2)'!$E$510:$E$512</c:f>
              <c:numCache>
                <c:formatCode>###0%</c:formatCode>
                <c:ptCount val="3"/>
                <c:pt idx="0">
                  <c:v>0.48601080022318177</c:v>
                </c:pt>
                <c:pt idx="1">
                  <c:v>0.3940050864439838</c:v>
                </c:pt>
                <c:pt idx="2">
                  <c:v>0.11998411333283428</c:v>
                </c:pt>
              </c:numCache>
            </c:numRef>
          </c:val>
          <c:extLst>
            <c:ext xmlns:c16="http://schemas.microsoft.com/office/drawing/2014/chart" uri="{C3380CC4-5D6E-409C-BE32-E72D297353CC}">
              <c16:uniqueId val="{00000001-EBBE-470B-A896-F2CA3EB5D22B}"/>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(2)'!$G$476</c:f>
              <c:strCache>
                <c:ptCount val="1"/>
                <c:pt idx="0">
                  <c:v>16 bis 24 Jahre</c:v>
                </c:pt>
              </c:strCache>
            </c:strRef>
          </c:tx>
          <c:spPr>
            <a:solidFill>
              <a:srgbClr val="14223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(2)'!$G$510:$G$512</c:f>
              <c:numCache>
                <c:formatCode>###0%</c:formatCode>
                <c:ptCount val="3"/>
                <c:pt idx="0">
                  <c:v>0.49503334670703242</c:v>
                </c:pt>
                <c:pt idx="1">
                  <c:v>0.38859211286237572</c:v>
                </c:pt>
                <c:pt idx="2">
                  <c:v>0.11637454043059212</c:v>
                </c:pt>
              </c:numCache>
            </c:numRef>
          </c:val>
          <c:extLst>
            <c:ext xmlns:c16="http://schemas.microsoft.com/office/drawing/2014/chart" uri="{C3380CC4-5D6E-409C-BE32-E72D297353CC}">
              <c16:uniqueId val="{00000000-7CC8-4F70-854F-65E80FE50152}"/>
            </c:ext>
          </c:extLst>
        </c:ser>
        <c:ser>
          <c:idx val="0"/>
          <c:order val="1"/>
          <c:tx>
            <c:strRef>
              <c:f>'Sheet1 (2)'!$H$476</c:f>
              <c:strCache>
                <c:ptCount val="1"/>
                <c:pt idx="0">
                  <c:v>25 bis 34 Jahre</c:v>
                </c:pt>
              </c:strCache>
            </c:strRef>
          </c:tx>
          <c:spPr>
            <a:solidFill>
              <a:srgbClr val="254061"/>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(2)'!$H$510:$H$512</c:f>
              <c:numCache>
                <c:formatCode>###0%</c:formatCode>
                <c:ptCount val="3"/>
                <c:pt idx="0">
                  <c:v>0.5310874566278978</c:v>
                </c:pt>
                <c:pt idx="1">
                  <c:v>0.36511138638964186</c:v>
                </c:pt>
                <c:pt idx="2">
                  <c:v>0.10380115698245959</c:v>
                </c:pt>
              </c:numCache>
            </c:numRef>
          </c:val>
          <c:extLst>
            <c:ext xmlns:c16="http://schemas.microsoft.com/office/drawing/2014/chart" uri="{C3380CC4-5D6E-409C-BE32-E72D297353CC}">
              <c16:uniqueId val="{00000001-7CC8-4F70-854F-65E80FE50152}"/>
            </c:ext>
          </c:extLst>
        </c:ser>
        <c:ser>
          <c:idx val="2"/>
          <c:order val="2"/>
          <c:tx>
            <c:strRef>
              <c:f>'Sheet1 (2)'!$I$476</c:f>
              <c:strCache>
                <c:ptCount val="1"/>
                <c:pt idx="0">
                  <c:v>35 bis 44 Jahre</c:v>
                </c:pt>
              </c:strCache>
            </c:strRef>
          </c:tx>
          <c:spPr>
            <a:solidFill>
              <a:srgbClr val="37609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(2)'!$I$510:$I$512</c:f>
              <c:numCache>
                <c:formatCode>###0%</c:formatCode>
                <c:ptCount val="3"/>
                <c:pt idx="0">
                  <c:v>0.54995757311508664</c:v>
                </c:pt>
                <c:pt idx="1">
                  <c:v>0.31419052912045492</c:v>
                </c:pt>
                <c:pt idx="2">
                  <c:v>0.13585189776445894</c:v>
                </c:pt>
              </c:numCache>
            </c:numRef>
          </c:val>
          <c:extLst>
            <c:ext xmlns:c16="http://schemas.microsoft.com/office/drawing/2014/chart" uri="{C3380CC4-5D6E-409C-BE32-E72D297353CC}">
              <c16:uniqueId val="{00000002-7CC8-4F70-854F-65E80FE50152}"/>
            </c:ext>
          </c:extLst>
        </c:ser>
        <c:ser>
          <c:idx val="3"/>
          <c:order val="3"/>
          <c:tx>
            <c:strRef>
              <c:f>'Sheet1 (2)'!$J$476</c:f>
              <c:strCache>
                <c:ptCount val="1"/>
                <c:pt idx="0">
                  <c:v>45 bis 54 Jahre</c:v>
                </c:pt>
              </c:strCache>
            </c:strRef>
          </c:tx>
          <c:spPr>
            <a:solidFill>
              <a:srgbClr val="558ED5"/>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(2)'!$J$510:$J$512</c:f>
              <c:numCache>
                <c:formatCode>###0%</c:formatCode>
                <c:ptCount val="3"/>
                <c:pt idx="0">
                  <c:v>0.57689726141312936</c:v>
                </c:pt>
                <c:pt idx="1">
                  <c:v>0.33372483694798821</c:v>
                </c:pt>
                <c:pt idx="2">
                  <c:v>8.9377901638882359E-2</c:v>
                </c:pt>
              </c:numCache>
            </c:numRef>
          </c:val>
          <c:extLst>
            <c:ext xmlns:c16="http://schemas.microsoft.com/office/drawing/2014/chart" uri="{C3380CC4-5D6E-409C-BE32-E72D297353CC}">
              <c16:uniqueId val="{00000003-7CC8-4F70-854F-65E80FE50152}"/>
            </c:ext>
          </c:extLst>
        </c:ser>
        <c:ser>
          <c:idx val="4"/>
          <c:order val="4"/>
          <c:tx>
            <c:strRef>
              <c:f>'Sheet1 (2)'!$K$476</c:f>
              <c:strCache>
                <c:ptCount val="1"/>
                <c:pt idx="0">
                  <c:v>55 bis 64 Jahre</c:v>
                </c:pt>
              </c:strCache>
            </c:strRef>
          </c:tx>
          <c:spPr>
            <a:solidFill>
              <a:srgbClr val="80ABE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(2)'!$K$510:$K$512</c:f>
              <c:numCache>
                <c:formatCode>###0%</c:formatCode>
                <c:ptCount val="3"/>
                <c:pt idx="0">
                  <c:v>0.5859789893756997</c:v>
                </c:pt>
                <c:pt idx="1">
                  <c:v>0.32782778042142419</c:v>
                </c:pt>
                <c:pt idx="2">
                  <c:v>8.6193230202876545E-2</c:v>
                </c:pt>
              </c:numCache>
            </c:numRef>
          </c:val>
          <c:extLst>
            <c:ext xmlns:c16="http://schemas.microsoft.com/office/drawing/2014/chart" uri="{C3380CC4-5D6E-409C-BE32-E72D297353CC}">
              <c16:uniqueId val="{00000004-7CC8-4F70-854F-65E80FE50152}"/>
            </c:ext>
          </c:extLst>
        </c:ser>
        <c:ser>
          <c:idx val="5"/>
          <c:order val="5"/>
          <c:tx>
            <c:strRef>
              <c:f>'Sheet1 (2)'!$L$476</c:f>
              <c:strCache>
                <c:ptCount val="1"/>
                <c:pt idx="0">
                  <c:v>ab 65 Jahre</c:v>
                </c:pt>
              </c:strCache>
            </c:strRef>
          </c:tx>
          <c:spPr>
            <a:solidFill>
              <a:srgbClr val="B9CDE5"/>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(2)'!$B$510:$B$512</c:f>
              <c:strCache>
                <c:ptCount val="3"/>
                <c:pt idx="0">
                  <c:v>finde ich gut</c:v>
                </c:pt>
                <c:pt idx="1">
                  <c:v>finde ich schlecht</c:v>
                </c:pt>
                <c:pt idx="2">
                  <c:v>weiß nicht/keine Angabe</c:v>
                </c:pt>
              </c:strCache>
            </c:strRef>
          </c:cat>
          <c:val>
            <c:numRef>
              <c:f>'Sheet1 (2)'!$L$510:$L$512</c:f>
              <c:numCache>
                <c:formatCode>###0%</c:formatCode>
                <c:ptCount val="3"/>
                <c:pt idx="0">
                  <c:v>0.58297010114512038</c:v>
                </c:pt>
                <c:pt idx="1">
                  <c:v>0.31130972267805712</c:v>
                </c:pt>
                <c:pt idx="2">
                  <c:v>0.10572017617682045</c:v>
                </c:pt>
              </c:numCache>
            </c:numRef>
          </c:val>
          <c:extLst>
            <c:ext xmlns:c16="http://schemas.microsoft.com/office/drawing/2014/chart" uri="{C3380CC4-5D6E-409C-BE32-E72D297353CC}">
              <c16:uniqueId val="{00000005-7CC8-4F70-854F-65E80FE50152}"/>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rtl="0">
              <a:defRPr sz="1600"/>
            </a:pPr>
            <a:r>
              <a:rPr lang="en-US"/>
              <a:t>Auto</a:t>
            </a:r>
          </a:p>
        </c:rich>
      </c:tx>
      <c:overlay val="0"/>
    </c:title>
    <c:autoTitleDeleted val="0"/>
    <c:plotArea>
      <c:layout/>
      <c:barChart>
        <c:barDir val="col"/>
        <c:grouping val="clustered"/>
        <c:varyColors val="0"/>
        <c:ser>
          <c:idx val="1"/>
          <c:order val="0"/>
          <c:tx>
            <c:strRef>
              <c:f>'Sheet1 (2)'!$D$47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(2)'!$D$75:$D$81</c:f>
              <c:numCache>
                <c:formatCode>###0%</c:formatCode>
                <c:ptCount val="7"/>
                <c:pt idx="0">
                  <c:v>0.24935138501113827</c:v>
                </c:pt>
                <c:pt idx="1">
                  <c:v>0.29026139107617055</c:v>
                </c:pt>
                <c:pt idx="2">
                  <c:v>0.16887608338986065</c:v>
                </c:pt>
                <c:pt idx="3">
                  <c:v>0.1341663268959282</c:v>
                </c:pt>
                <c:pt idx="4">
                  <c:v>0.14800794030987646</c:v>
                </c:pt>
                <c:pt idx="5">
                  <c:v>0</c:v>
                </c:pt>
                <c:pt idx="6">
                  <c:v>9.3368733170262914E-3</c:v>
                </c:pt>
              </c:numCache>
            </c:numRef>
          </c:val>
          <c:extLst>
            <c:ext xmlns:c16="http://schemas.microsoft.com/office/drawing/2014/chart" uri="{C3380CC4-5D6E-409C-BE32-E72D297353CC}">
              <c16:uniqueId val="{00000000-D114-4E92-B0CD-3CEC448D4542}"/>
            </c:ext>
          </c:extLst>
        </c:ser>
        <c:ser>
          <c:idx val="2"/>
          <c:order val="1"/>
          <c:tx>
            <c:strRef>
              <c:f>'Sheet1 (2)'!$E$47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(2)'!$E$75:$E$81</c:f>
              <c:numCache>
                <c:formatCode>###0%</c:formatCode>
                <c:ptCount val="7"/>
                <c:pt idx="0">
                  <c:v>0.20621671733929414</c:v>
                </c:pt>
                <c:pt idx="1">
                  <c:v>0.2528697411911186</c:v>
                </c:pt>
                <c:pt idx="2">
                  <c:v>7.8381114512898045E-2</c:v>
                </c:pt>
                <c:pt idx="3">
                  <c:v>0.17758684280072676</c:v>
                </c:pt>
                <c:pt idx="4">
                  <c:v>0.26198137173712871</c:v>
                </c:pt>
                <c:pt idx="5">
                  <c:v>0</c:v>
                </c:pt>
                <c:pt idx="6">
                  <c:v>2.2964212418832852E-2</c:v>
                </c:pt>
              </c:numCache>
            </c:numRef>
          </c:val>
          <c:extLst>
            <c:ext xmlns:c16="http://schemas.microsoft.com/office/drawing/2014/chart" uri="{C3380CC4-5D6E-409C-BE32-E72D297353CC}">
              <c16:uniqueId val="{00000001-D114-4E92-B0CD-3CEC448D4542}"/>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(2)'!$B$531:$B$536</c:f>
              <c:strCache>
                <c:ptCount val="6"/>
                <c:pt idx="0">
                  <c:v>weniger als 1 Minute</c:v>
                </c:pt>
                <c:pt idx="1">
                  <c:v>1 Minute bis weniger als 3 Minuten</c:v>
                </c:pt>
                <c:pt idx="2">
                  <c:v>3 Minuten bis weniger als 5 Minuten</c:v>
                </c:pt>
                <c:pt idx="3">
                  <c:v>5 Minuten bis weniger als 10 Minuten</c:v>
                </c:pt>
                <c:pt idx="4">
                  <c:v>10 Minuten oder mehr</c:v>
                </c:pt>
                <c:pt idx="5">
                  <c:v>weiß nicht / keine Angabe</c:v>
                </c:pt>
              </c:strCache>
            </c:strRef>
          </c:cat>
          <c:val>
            <c:numRef>
              <c:f>'Sheet1 (2)'!$C$531:$C$536</c:f>
              <c:numCache>
                <c:formatCode>###0%</c:formatCode>
                <c:ptCount val="6"/>
                <c:pt idx="0">
                  <c:v>0.13084210462527282</c:v>
                </c:pt>
                <c:pt idx="1">
                  <c:v>0.30100798292374126</c:v>
                </c:pt>
                <c:pt idx="2">
                  <c:v>0.31108786815448281</c:v>
                </c:pt>
                <c:pt idx="3">
                  <c:v>0.15618235479251902</c:v>
                </c:pt>
                <c:pt idx="4">
                  <c:v>3.8650771127130709E-2</c:v>
                </c:pt>
                <c:pt idx="5">
                  <c:v>6.2228918376856263E-2</c:v>
                </c:pt>
              </c:numCache>
            </c:numRef>
          </c:val>
          <c:extLst>
            <c:ext xmlns:c16="http://schemas.microsoft.com/office/drawing/2014/chart" uri="{C3380CC4-5D6E-409C-BE32-E72D297353CC}">
              <c16:uniqueId val="{00000000-E20D-4C6C-AFA3-0DA6FE9F8797}"/>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(2)'!$D$476</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(2)'!$B$531:$B$536</c:f>
              <c:strCache>
                <c:ptCount val="6"/>
                <c:pt idx="0">
                  <c:v>weniger als 1 Minute</c:v>
                </c:pt>
                <c:pt idx="1">
                  <c:v>1 Minute bis weniger als 3 Minuten</c:v>
                </c:pt>
                <c:pt idx="2">
                  <c:v>3 Minuten bis weniger als 5 Minuten</c:v>
                </c:pt>
                <c:pt idx="3">
                  <c:v>5 Minuten bis weniger als 10 Minuten</c:v>
                </c:pt>
                <c:pt idx="4">
                  <c:v>10 Minuten oder mehr</c:v>
                </c:pt>
                <c:pt idx="5">
                  <c:v>weiß nicht / keine Angabe</c:v>
                </c:pt>
              </c:strCache>
            </c:strRef>
          </c:cat>
          <c:val>
            <c:numRef>
              <c:f>'Sheet1 (2)'!$D$531:$D$536</c:f>
              <c:numCache>
                <c:formatCode>###0%</c:formatCode>
                <c:ptCount val="6"/>
                <c:pt idx="0">
                  <c:v>0.11159694891604718</c:v>
                </c:pt>
                <c:pt idx="1">
                  <c:v>0.38056527158475184</c:v>
                </c:pt>
                <c:pt idx="2">
                  <c:v>0.29677075279838999</c:v>
                </c:pt>
                <c:pt idx="3">
                  <c:v>0.12443993170844048</c:v>
                </c:pt>
                <c:pt idx="4">
                  <c:v>4.3498974418480406E-2</c:v>
                </c:pt>
                <c:pt idx="5">
                  <c:v>4.3128120573890698E-2</c:v>
                </c:pt>
              </c:numCache>
            </c:numRef>
          </c:val>
          <c:extLst>
            <c:ext xmlns:c16="http://schemas.microsoft.com/office/drawing/2014/chart" uri="{C3380CC4-5D6E-409C-BE32-E72D297353CC}">
              <c16:uniqueId val="{00000000-B3E1-4616-B3AA-353112F82C58}"/>
            </c:ext>
          </c:extLst>
        </c:ser>
        <c:ser>
          <c:idx val="2"/>
          <c:order val="1"/>
          <c:tx>
            <c:strRef>
              <c:f>'Sheet1 (2)'!$E$476</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(2)'!$B$531:$B$536</c:f>
              <c:strCache>
                <c:ptCount val="6"/>
                <c:pt idx="0">
                  <c:v>weniger als 1 Minute</c:v>
                </c:pt>
                <c:pt idx="1">
                  <c:v>1 Minute bis weniger als 3 Minuten</c:v>
                </c:pt>
                <c:pt idx="2">
                  <c:v>3 Minuten bis weniger als 5 Minuten</c:v>
                </c:pt>
                <c:pt idx="3">
                  <c:v>5 Minuten bis weniger als 10 Minuten</c:v>
                </c:pt>
                <c:pt idx="4">
                  <c:v>10 Minuten oder mehr</c:v>
                </c:pt>
                <c:pt idx="5">
                  <c:v>weiß nicht / keine Angabe</c:v>
                </c:pt>
              </c:strCache>
            </c:strRef>
          </c:cat>
          <c:val>
            <c:numRef>
              <c:f>'Sheet1 (2)'!$E$531:$E$536</c:f>
              <c:numCache>
                <c:formatCode>###0%</c:formatCode>
                <c:ptCount val="6"/>
                <c:pt idx="0">
                  <c:v>0.15175357234666018</c:v>
                </c:pt>
                <c:pt idx="1">
                  <c:v>0.2211506738777903</c:v>
                </c:pt>
                <c:pt idx="2">
                  <c:v>0.32049173529829905</c:v>
                </c:pt>
                <c:pt idx="3">
                  <c:v>0.19020654563695952</c:v>
                </c:pt>
                <c:pt idx="4">
                  <c:v>3.3943202239569398E-2</c:v>
                </c:pt>
                <c:pt idx="5">
                  <c:v>8.2454270600720705E-2</c:v>
                </c:pt>
              </c:numCache>
            </c:numRef>
          </c:val>
          <c:extLst>
            <c:ext xmlns:c16="http://schemas.microsoft.com/office/drawing/2014/chart" uri="{C3380CC4-5D6E-409C-BE32-E72D297353CC}">
              <c16:uniqueId val="{00000001-B3E1-4616-B3AA-353112F82C58}"/>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(2)'!$M$476</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(2)'!$B$531:$B$536</c:f>
              <c:strCache>
                <c:ptCount val="6"/>
                <c:pt idx="0">
                  <c:v>weniger als 1 Minute</c:v>
                </c:pt>
                <c:pt idx="1">
                  <c:v>1 Minute bis weniger als 3 Minuten</c:v>
                </c:pt>
                <c:pt idx="2">
                  <c:v>3 Minuten bis weniger als 5 Minuten</c:v>
                </c:pt>
                <c:pt idx="3">
                  <c:v>5 Minuten bis weniger als 10 Minuten</c:v>
                </c:pt>
                <c:pt idx="4">
                  <c:v>10 Minuten oder mehr</c:v>
                </c:pt>
                <c:pt idx="5">
                  <c:v>weiß nicht / keine Angabe</c:v>
                </c:pt>
              </c:strCache>
            </c:strRef>
          </c:cat>
          <c:val>
            <c:numRef>
              <c:f>'Sheet1 (2)'!$M$531:$M$536</c:f>
              <c:numCache>
                <c:formatCode>###0%</c:formatCode>
                <c:ptCount val="6"/>
                <c:pt idx="0">
                  <c:v>0.15647870712547171</c:v>
                </c:pt>
                <c:pt idx="1">
                  <c:v>0.24484555368886071</c:v>
                </c:pt>
                <c:pt idx="2">
                  <c:v>0.26467141165527452</c:v>
                </c:pt>
                <c:pt idx="3">
                  <c:v>0.23216639233293179</c:v>
                </c:pt>
                <c:pt idx="4">
                  <c:v>5.6056658704095937E-2</c:v>
                </c:pt>
                <c:pt idx="5">
                  <c:v>4.5781276493365539E-2</c:v>
                </c:pt>
              </c:numCache>
            </c:numRef>
          </c:val>
          <c:extLst>
            <c:ext xmlns:c16="http://schemas.microsoft.com/office/drawing/2014/chart" uri="{C3380CC4-5D6E-409C-BE32-E72D297353CC}">
              <c16:uniqueId val="{00000000-4EEF-4D51-949B-FA30B230F7BD}"/>
            </c:ext>
          </c:extLst>
        </c:ser>
        <c:ser>
          <c:idx val="0"/>
          <c:order val="1"/>
          <c:tx>
            <c:strRef>
              <c:f>'Sheet1 (2)'!$N$476</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(2)'!$B$531:$B$536</c:f>
              <c:strCache>
                <c:ptCount val="6"/>
                <c:pt idx="0">
                  <c:v>weniger als 1 Minute</c:v>
                </c:pt>
                <c:pt idx="1">
                  <c:v>1 Minute bis weniger als 3 Minuten</c:v>
                </c:pt>
                <c:pt idx="2">
                  <c:v>3 Minuten bis weniger als 5 Minuten</c:v>
                </c:pt>
                <c:pt idx="3">
                  <c:v>5 Minuten bis weniger als 10 Minuten</c:v>
                </c:pt>
                <c:pt idx="4">
                  <c:v>10 Minuten oder mehr</c:v>
                </c:pt>
                <c:pt idx="5">
                  <c:v>weiß nicht / keine Angabe</c:v>
                </c:pt>
              </c:strCache>
            </c:strRef>
          </c:cat>
          <c:val>
            <c:numRef>
              <c:f>'Sheet1 (2)'!$N$531:$N$536</c:f>
              <c:numCache>
                <c:formatCode>###0%</c:formatCode>
                <c:ptCount val="6"/>
                <c:pt idx="0">
                  <c:v>0.11460684764676107</c:v>
                </c:pt>
                <c:pt idx="1">
                  <c:v>0.30105841105551245</c:v>
                </c:pt>
                <c:pt idx="2">
                  <c:v>0.32650097090041397</c:v>
                </c:pt>
                <c:pt idx="3">
                  <c:v>0.15387071972975067</c:v>
                </c:pt>
                <c:pt idx="4">
                  <c:v>3.2764810557374846E-2</c:v>
                </c:pt>
                <c:pt idx="5">
                  <c:v>7.1198240110187883E-2</c:v>
                </c:pt>
              </c:numCache>
            </c:numRef>
          </c:val>
          <c:extLst>
            <c:ext xmlns:c16="http://schemas.microsoft.com/office/drawing/2014/chart" uri="{C3380CC4-5D6E-409C-BE32-E72D297353CC}">
              <c16:uniqueId val="{00000001-4EEF-4D51-949B-FA30B230F7BD}"/>
            </c:ext>
          </c:extLst>
        </c:ser>
        <c:ser>
          <c:idx val="2"/>
          <c:order val="2"/>
          <c:tx>
            <c:strRef>
              <c:f>'Sheet1 (2)'!$O$476</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(2)'!$B$531:$B$536</c:f>
              <c:strCache>
                <c:ptCount val="6"/>
                <c:pt idx="0">
                  <c:v>weniger als 1 Minute</c:v>
                </c:pt>
                <c:pt idx="1">
                  <c:v>1 Minute bis weniger als 3 Minuten</c:v>
                </c:pt>
                <c:pt idx="2">
                  <c:v>3 Minuten bis weniger als 5 Minuten</c:v>
                </c:pt>
                <c:pt idx="3">
                  <c:v>5 Minuten bis weniger als 10 Minuten</c:v>
                </c:pt>
                <c:pt idx="4">
                  <c:v>10 Minuten oder mehr</c:v>
                </c:pt>
                <c:pt idx="5">
                  <c:v>weiß nicht / keine Angabe</c:v>
                </c:pt>
              </c:strCache>
            </c:strRef>
          </c:cat>
          <c:val>
            <c:numRef>
              <c:f>'Sheet1 (2)'!$O$531:$O$536</c:f>
              <c:numCache>
                <c:formatCode>###0%</c:formatCode>
                <c:ptCount val="6"/>
                <c:pt idx="0">
                  <c:v>0.14971918880328644</c:v>
                </c:pt>
                <c:pt idx="1">
                  <c:v>0.35946920089662404</c:v>
                </c:pt>
                <c:pt idx="2">
                  <c:v>0.31926632198083249</c:v>
                </c:pt>
                <c:pt idx="3">
                  <c:v>0.11407692012501441</c:v>
                </c:pt>
                <c:pt idx="4">
                  <c:v>3.7472184421470496E-2</c:v>
                </c:pt>
                <c:pt idx="5">
                  <c:v>1.9996183772771604E-2</c:v>
                </c:pt>
              </c:numCache>
            </c:numRef>
          </c:val>
          <c:extLst>
            <c:ext xmlns:c16="http://schemas.microsoft.com/office/drawing/2014/chart" uri="{C3380CC4-5D6E-409C-BE32-E72D297353CC}">
              <c16:uniqueId val="{00000002-4EEF-4D51-949B-FA30B230F7BD}"/>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(2)'!$B$555:$B$557</c:f>
              <c:strCache>
                <c:ptCount val="3"/>
                <c:pt idx="0">
                  <c:v>ja</c:v>
                </c:pt>
                <c:pt idx="1">
                  <c:v>nein</c:v>
                </c:pt>
                <c:pt idx="2">
                  <c:v>keine Angabe</c:v>
                </c:pt>
              </c:strCache>
            </c:strRef>
          </c:cat>
          <c:val>
            <c:numRef>
              <c:f>'Sheet1 (2)'!$C$555:$C$557</c:f>
              <c:numCache>
                <c:formatCode>###0%</c:formatCode>
                <c:ptCount val="3"/>
                <c:pt idx="0">
                  <c:v>0.46523149774399564</c:v>
                </c:pt>
                <c:pt idx="1">
                  <c:v>0.52207648094031722</c:v>
                </c:pt>
                <c:pt idx="2">
                  <c:v>1.269202131569009E-2</c:v>
                </c:pt>
              </c:numCache>
            </c:numRef>
          </c:val>
          <c:extLst>
            <c:ext xmlns:c16="http://schemas.microsoft.com/office/drawing/2014/chart" uri="{C3380CC4-5D6E-409C-BE32-E72D297353CC}">
              <c16:uniqueId val="{00000000-964F-42AF-98EC-E0AF539F0B84}"/>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(2)'!$D$476</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(2)'!$B$555:$B$557</c:f>
              <c:strCache>
                <c:ptCount val="3"/>
                <c:pt idx="0">
                  <c:v>ja</c:v>
                </c:pt>
                <c:pt idx="1">
                  <c:v>nein</c:v>
                </c:pt>
                <c:pt idx="2">
                  <c:v>keine Angabe</c:v>
                </c:pt>
              </c:strCache>
            </c:strRef>
          </c:cat>
          <c:val>
            <c:numRef>
              <c:f>'Sheet1 (2)'!$D$555:$D$557</c:f>
              <c:numCache>
                <c:formatCode>###0%</c:formatCode>
                <c:ptCount val="3"/>
                <c:pt idx="0">
                  <c:v>0.52297037774143096</c:v>
                </c:pt>
                <c:pt idx="1">
                  <c:v>0.46227386431638634</c:v>
                </c:pt>
                <c:pt idx="2">
                  <c:v>1.4755757942184065E-2</c:v>
                </c:pt>
              </c:numCache>
            </c:numRef>
          </c:val>
          <c:extLst>
            <c:ext xmlns:c16="http://schemas.microsoft.com/office/drawing/2014/chart" uri="{C3380CC4-5D6E-409C-BE32-E72D297353CC}">
              <c16:uniqueId val="{00000000-96A9-46A5-A76D-EBEF40F13EFE}"/>
            </c:ext>
          </c:extLst>
        </c:ser>
        <c:ser>
          <c:idx val="2"/>
          <c:order val="1"/>
          <c:tx>
            <c:strRef>
              <c:f>'Sheet1 (2)'!$E$476</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(2)'!$B$555:$B$557</c:f>
              <c:strCache>
                <c:ptCount val="3"/>
                <c:pt idx="0">
                  <c:v>ja</c:v>
                </c:pt>
                <c:pt idx="1">
                  <c:v>nein</c:v>
                </c:pt>
                <c:pt idx="2">
                  <c:v>keine Angabe</c:v>
                </c:pt>
              </c:strCache>
            </c:strRef>
          </c:cat>
          <c:val>
            <c:numRef>
              <c:f>'Sheet1 (2)'!$E$555:$E$557</c:f>
              <c:numCache>
                <c:formatCode>###0%</c:formatCode>
                <c:ptCount val="3"/>
                <c:pt idx="0">
                  <c:v>0.40138043807039414</c:v>
                </c:pt>
                <c:pt idx="1">
                  <c:v>0.58796084123493497</c:v>
                </c:pt>
                <c:pt idx="2">
                  <c:v>1.0658720694671119E-2</c:v>
                </c:pt>
              </c:numCache>
            </c:numRef>
          </c:val>
          <c:extLst>
            <c:ext xmlns:c16="http://schemas.microsoft.com/office/drawing/2014/chart" uri="{C3380CC4-5D6E-409C-BE32-E72D297353CC}">
              <c16:uniqueId val="{00000001-96A9-46A5-A76D-EBEF40F13EFE}"/>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(2)'!$M$476</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(2)'!$B$555:$B$557</c:f>
              <c:strCache>
                <c:ptCount val="3"/>
                <c:pt idx="0">
                  <c:v>ja</c:v>
                </c:pt>
                <c:pt idx="1">
                  <c:v>nein</c:v>
                </c:pt>
                <c:pt idx="2">
                  <c:v>keine Angabe</c:v>
                </c:pt>
              </c:strCache>
            </c:strRef>
          </c:cat>
          <c:val>
            <c:numRef>
              <c:f>'Sheet1 (2)'!$M$555:$M$557</c:f>
              <c:numCache>
                <c:formatCode>###0%</c:formatCode>
                <c:ptCount val="3"/>
                <c:pt idx="0">
                  <c:v>0.29554169101287198</c:v>
                </c:pt>
                <c:pt idx="1">
                  <c:v>0.70445830898712802</c:v>
                </c:pt>
                <c:pt idx="2">
                  <c:v>0</c:v>
                </c:pt>
              </c:numCache>
            </c:numRef>
          </c:val>
          <c:extLst>
            <c:ext xmlns:c16="http://schemas.microsoft.com/office/drawing/2014/chart" uri="{C3380CC4-5D6E-409C-BE32-E72D297353CC}">
              <c16:uniqueId val="{00000000-29BF-471F-A866-332CE27D6170}"/>
            </c:ext>
          </c:extLst>
        </c:ser>
        <c:ser>
          <c:idx val="0"/>
          <c:order val="1"/>
          <c:tx>
            <c:strRef>
              <c:f>'Sheet1 (2)'!$N$476</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(2)'!$B$555:$B$557</c:f>
              <c:strCache>
                <c:ptCount val="3"/>
                <c:pt idx="0">
                  <c:v>ja</c:v>
                </c:pt>
                <c:pt idx="1">
                  <c:v>nein</c:v>
                </c:pt>
                <c:pt idx="2">
                  <c:v>keine Angabe</c:v>
                </c:pt>
              </c:strCache>
            </c:strRef>
          </c:cat>
          <c:val>
            <c:numRef>
              <c:f>'Sheet1 (2)'!$N$555:$N$557</c:f>
              <c:numCache>
                <c:formatCode>###0%</c:formatCode>
                <c:ptCount val="3"/>
                <c:pt idx="0">
                  <c:v>0.49286037825297624</c:v>
                </c:pt>
                <c:pt idx="1">
                  <c:v>0.4933115140355408</c:v>
                </c:pt>
                <c:pt idx="2">
                  <c:v>1.382810771148436E-2</c:v>
                </c:pt>
              </c:numCache>
            </c:numRef>
          </c:val>
          <c:extLst>
            <c:ext xmlns:c16="http://schemas.microsoft.com/office/drawing/2014/chart" uri="{C3380CC4-5D6E-409C-BE32-E72D297353CC}">
              <c16:uniqueId val="{00000001-29BF-471F-A866-332CE27D6170}"/>
            </c:ext>
          </c:extLst>
        </c:ser>
        <c:ser>
          <c:idx val="2"/>
          <c:order val="2"/>
          <c:tx>
            <c:strRef>
              <c:f>'Sheet1 (2)'!$O$476</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(2)'!$B$555:$B$557</c:f>
              <c:strCache>
                <c:ptCount val="3"/>
                <c:pt idx="0">
                  <c:v>ja</c:v>
                </c:pt>
                <c:pt idx="1">
                  <c:v>nein</c:v>
                </c:pt>
                <c:pt idx="2">
                  <c:v>keine Angabe</c:v>
                </c:pt>
              </c:strCache>
            </c:strRef>
          </c:cat>
          <c:val>
            <c:numRef>
              <c:f>'Sheet1 (2)'!$O$555:$O$557</c:f>
              <c:numCache>
                <c:formatCode>###0%</c:formatCode>
                <c:ptCount val="3"/>
                <c:pt idx="0">
                  <c:v>0.54575317342721996</c:v>
                </c:pt>
                <c:pt idx="1">
                  <c:v>0.44529550436097437</c:v>
                </c:pt>
                <c:pt idx="2">
                  <c:v>8.9513222118052602E-3</c:v>
                </c:pt>
              </c:numCache>
            </c:numRef>
          </c:val>
          <c:extLst>
            <c:ext xmlns:c16="http://schemas.microsoft.com/office/drawing/2014/chart" uri="{C3380CC4-5D6E-409C-BE32-E72D297353CC}">
              <c16:uniqueId val="{00000002-29BF-471F-A866-332CE27D6170}"/>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(2)'!$B$576:$B$578</c:f>
              <c:strCache>
                <c:ptCount val="3"/>
                <c:pt idx="0">
                  <c:v>(eher) ja</c:v>
                </c:pt>
                <c:pt idx="1">
                  <c:v>(eher) nein</c:v>
                </c:pt>
                <c:pt idx="2">
                  <c:v>weiß nicht / keine Angabe</c:v>
                </c:pt>
              </c:strCache>
            </c:strRef>
          </c:cat>
          <c:val>
            <c:numRef>
              <c:f>'Sheet1 (2)'!$C$576:$C$578</c:f>
              <c:numCache>
                <c:formatCode>###0%</c:formatCode>
                <c:ptCount val="3"/>
                <c:pt idx="0">
                  <c:v>0.55124240666994651</c:v>
                </c:pt>
                <c:pt idx="1">
                  <c:v>0.37667329027951707</c:v>
                </c:pt>
                <c:pt idx="2">
                  <c:v>7.2084303050539519E-2</c:v>
                </c:pt>
              </c:numCache>
            </c:numRef>
          </c:val>
          <c:extLst>
            <c:ext xmlns:c16="http://schemas.microsoft.com/office/drawing/2014/chart" uri="{C3380CC4-5D6E-409C-BE32-E72D297353CC}">
              <c16:uniqueId val="{00000000-DBBA-4F34-B756-6CA87E22A3BC}"/>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(2)'!$D$476</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(2)'!$B$576:$B$578</c:f>
              <c:strCache>
                <c:ptCount val="3"/>
                <c:pt idx="0">
                  <c:v>(eher) ja</c:v>
                </c:pt>
                <c:pt idx="1">
                  <c:v>(eher) nein</c:v>
                </c:pt>
                <c:pt idx="2">
                  <c:v>weiß nicht / keine Angabe</c:v>
                </c:pt>
              </c:strCache>
            </c:strRef>
          </c:cat>
          <c:val>
            <c:numRef>
              <c:f>'Sheet1 (2)'!$D$576:$D$578</c:f>
              <c:numCache>
                <c:formatCode>###0%</c:formatCode>
                <c:ptCount val="3"/>
                <c:pt idx="0">
                  <c:v>0.51038994606298416</c:v>
                </c:pt>
                <c:pt idx="1">
                  <c:v>0.41546948602862988</c:v>
                </c:pt>
                <c:pt idx="2">
                  <c:v>7.4140567908387106E-2</c:v>
                </c:pt>
              </c:numCache>
            </c:numRef>
          </c:val>
          <c:extLst>
            <c:ext xmlns:c16="http://schemas.microsoft.com/office/drawing/2014/chart" uri="{C3380CC4-5D6E-409C-BE32-E72D297353CC}">
              <c16:uniqueId val="{00000000-33B3-487D-8865-8F71C92CC2D2}"/>
            </c:ext>
          </c:extLst>
        </c:ser>
        <c:ser>
          <c:idx val="2"/>
          <c:order val="1"/>
          <c:tx>
            <c:strRef>
              <c:f>'Sheet1 (2)'!$E$476</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(2)'!$B$576:$B$578</c:f>
              <c:strCache>
                <c:ptCount val="3"/>
                <c:pt idx="0">
                  <c:v>(eher) ja</c:v>
                </c:pt>
                <c:pt idx="1">
                  <c:v>(eher) nein</c:v>
                </c:pt>
                <c:pt idx="2">
                  <c:v>weiß nicht / keine Angabe</c:v>
                </c:pt>
              </c:strCache>
            </c:strRef>
          </c:cat>
          <c:val>
            <c:numRef>
              <c:f>'Sheet1 (2)'!$E$576:$E$578</c:f>
              <c:numCache>
                <c:formatCode>###0%</c:formatCode>
                <c:ptCount val="3"/>
                <c:pt idx="0">
                  <c:v>0.5899467091638918</c:v>
                </c:pt>
                <c:pt idx="1">
                  <c:v>0.33952978730675393</c:v>
                </c:pt>
                <c:pt idx="2">
                  <c:v>7.0523503529353951E-2</c:v>
                </c:pt>
              </c:numCache>
            </c:numRef>
          </c:val>
          <c:extLst>
            <c:ext xmlns:c16="http://schemas.microsoft.com/office/drawing/2014/chart" uri="{C3380CC4-5D6E-409C-BE32-E72D297353CC}">
              <c16:uniqueId val="{00000001-33B3-487D-8865-8F71C92CC2D2}"/>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(2)'!$M$476</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(2)'!$B$576:$B$578</c:f>
              <c:strCache>
                <c:ptCount val="3"/>
                <c:pt idx="0">
                  <c:v>(eher) ja</c:v>
                </c:pt>
                <c:pt idx="1">
                  <c:v>(eher) nein</c:v>
                </c:pt>
                <c:pt idx="2">
                  <c:v>weiß nicht / keine Angabe</c:v>
                </c:pt>
              </c:strCache>
            </c:strRef>
          </c:cat>
          <c:val>
            <c:numRef>
              <c:f>'Sheet1 (2)'!$M$576:$M$578</c:f>
              <c:numCache>
                <c:formatCode>###0%</c:formatCode>
                <c:ptCount val="3"/>
                <c:pt idx="0">
                  <c:v>0.57664484623954437</c:v>
                </c:pt>
                <c:pt idx="1">
                  <c:v>0.33939468653951865</c:v>
                </c:pt>
                <c:pt idx="2">
                  <c:v>8.3960467220937168E-2</c:v>
                </c:pt>
              </c:numCache>
            </c:numRef>
          </c:val>
          <c:extLst>
            <c:ext xmlns:c16="http://schemas.microsoft.com/office/drawing/2014/chart" uri="{C3380CC4-5D6E-409C-BE32-E72D297353CC}">
              <c16:uniqueId val="{00000000-6868-4D01-A1DC-68FDB6E00B97}"/>
            </c:ext>
          </c:extLst>
        </c:ser>
        <c:ser>
          <c:idx val="0"/>
          <c:order val="1"/>
          <c:tx>
            <c:strRef>
              <c:f>'Sheet1 (2)'!$N$476</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(2)'!$B$576:$B$578</c:f>
              <c:strCache>
                <c:ptCount val="3"/>
                <c:pt idx="0">
                  <c:v>(eher) ja</c:v>
                </c:pt>
                <c:pt idx="1">
                  <c:v>(eher) nein</c:v>
                </c:pt>
                <c:pt idx="2">
                  <c:v>weiß nicht / keine Angabe</c:v>
                </c:pt>
              </c:strCache>
            </c:strRef>
          </c:cat>
          <c:val>
            <c:numRef>
              <c:f>'Sheet1 (2)'!$N$576:$N$578</c:f>
              <c:numCache>
                <c:formatCode>###0%</c:formatCode>
                <c:ptCount val="3"/>
                <c:pt idx="0">
                  <c:v>0.50978480804056769</c:v>
                </c:pt>
                <c:pt idx="1">
                  <c:v>0.42702280790492009</c:v>
                </c:pt>
                <c:pt idx="2">
                  <c:v>6.3192384054513634E-2</c:v>
                </c:pt>
              </c:numCache>
            </c:numRef>
          </c:val>
          <c:extLst>
            <c:ext xmlns:c16="http://schemas.microsoft.com/office/drawing/2014/chart" uri="{C3380CC4-5D6E-409C-BE32-E72D297353CC}">
              <c16:uniqueId val="{00000001-6868-4D01-A1DC-68FDB6E00B97}"/>
            </c:ext>
          </c:extLst>
        </c:ser>
        <c:ser>
          <c:idx val="2"/>
          <c:order val="2"/>
          <c:tx>
            <c:strRef>
              <c:f>'Sheet1 (2)'!$O$476</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(2)'!$B$576:$B$578</c:f>
              <c:strCache>
                <c:ptCount val="3"/>
                <c:pt idx="0">
                  <c:v>(eher) ja</c:v>
                </c:pt>
                <c:pt idx="1">
                  <c:v>(eher) nein</c:v>
                </c:pt>
                <c:pt idx="2">
                  <c:v>weiß nicht / keine Angabe</c:v>
                </c:pt>
              </c:strCache>
            </c:strRef>
          </c:cat>
          <c:val>
            <c:numRef>
              <c:f>'Sheet1 (2)'!$O$576:$O$578</c:f>
              <c:numCache>
                <c:formatCode>###0%</c:formatCode>
                <c:ptCount val="3"/>
                <c:pt idx="0">
                  <c:v>0.72125987616089982</c:v>
                </c:pt>
                <c:pt idx="1">
                  <c:v>0.243109777799347</c:v>
                </c:pt>
                <c:pt idx="2">
                  <c:v>3.5630346039752778E-2</c:v>
                </c:pt>
              </c:numCache>
            </c:numRef>
          </c:val>
          <c:extLst>
            <c:ext xmlns:c16="http://schemas.microsoft.com/office/drawing/2014/chart" uri="{C3380CC4-5D6E-409C-BE32-E72D297353CC}">
              <c16:uniqueId val="{00000002-6868-4D01-A1DC-68FDB6E00B97}"/>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(2)'!$B$596:$B$600</c:f>
              <c:strCache>
                <c:ptCount val="5"/>
                <c:pt idx="0">
                  <c:v>sehr gut</c:v>
                </c:pt>
                <c:pt idx="1">
                  <c:v>eher gut</c:v>
                </c:pt>
                <c:pt idx="2">
                  <c:v>eher schlecht</c:v>
                </c:pt>
                <c:pt idx="3">
                  <c:v>sehr schlecht</c:v>
                </c:pt>
                <c:pt idx="4">
                  <c:v>weiß nicht / keine Angabe</c:v>
                </c:pt>
              </c:strCache>
            </c:strRef>
          </c:cat>
          <c:val>
            <c:numRef>
              <c:f>'Sheet1 (2)'!$C$596:$C$600</c:f>
              <c:numCache>
                <c:formatCode>###0%</c:formatCode>
                <c:ptCount val="5"/>
                <c:pt idx="0">
                  <c:v>0.37381744354489532</c:v>
                </c:pt>
                <c:pt idx="1">
                  <c:v>0.36435979213570102</c:v>
                </c:pt>
                <c:pt idx="2">
                  <c:v>0.10952336793924788</c:v>
                </c:pt>
                <c:pt idx="3">
                  <c:v>8.029180592751578E-2</c:v>
                </c:pt>
                <c:pt idx="4">
                  <c:v>7.2007590452642656E-2</c:v>
                </c:pt>
              </c:numCache>
            </c:numRef>
          </c:val>
          <c:extLst>
            <c:ext xmlns:c16="http://schemas.microsoft.com/office/drawing/2014/chart" uri="{C3380CC4-5D6E-409C-BE32-E72D297353CC}">
              <c16:uniqueId val="{00000000-9312-457A-874E-2323B087567B}"/>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sz="1600"/>
              <a:t>Auto</a:t>
            </a:r>
          </a:p>
        </c:rich>
      </c:tx>
      <c:overlay val="0"/>
    </c:title>
    <c:autoTitleDeleted val="0"/>
    <c:plotArea>
      <c:layout/>
      <c:barChart>
        <c:barDir val="col"/>
        <c:grouping val="clustered"/>
        <c:varyColors val="0"/>
        <c:ser>
          <c:idx val="1"/>
          <c:order val="0"/>
          <c:tx>
            <c:strRef>
              <c:f>'Sheet1 (2)'!$M$47</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(2)'!$M$75:$M$81</c:f>
              <c:numCache>
                <c:formatCode>###0%</c:formatCode>
                <c:ptCount val="7"/>
                <c:pt idx="0">
                  <c:v>0.16367663249188566</c:v>
                </c:pt>
                <c:pt idx="1">
                  <c:v>0.11893127367255406</c:v>
                </c:pt>
                <c:pt idx="2">
                  <c:v>8.8004078886463319E-2</c:v>
                </c:pt>
                <c:pt idx="3">
                  <c:v>0.14912559394594441</c:v>
                </c:pt>
                <c:pt idx="4">
                  <c:v>0.46834734866127159</c:v>
                </c:pt>
                <c:pt idx="5">
                  <c:v>0</c:v>
                </c:pt>
                <c:pt idx="6">
                  <c:v>1.1915072341881128E-2</c:v>
                </c:pt>
              </c:numCache>
            </c:numRef>
          </c:val>
          <c:extLst>
            <c:ext xmlns:c16="http://schemas.microsoft.com/office/drawing/2014/chart" uri="{C3380CC4-5D6E-409C-BE32-E72D297353CC}">
              <c16:uniqueId val="{00000000-DF65-47AF-A5C7-7A72202D07BF}"/>
            </c:ext>
          </c:extLst>
        </c:ser>
        <c:ser>
          <c:idx val="0"/>
          <c:order val="1"/>
          <c:tx>
            <c:strRef>
              <c:f>'Sheet1 (2)'!$N$47</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(2)'!$N$75:$N$81</c:f>
              <c:numCache>
                <c:formatCode>###0%</c:formatCode>
                <c:ptCount val="7"/>
                <c:pt idx="0">
                  <c:v>0.23564868406236988</c:v>
                </c:pt>
                <c:pt idx="1">
                  <c:v>0.32097752304682581</c:v>
                </c:pt>
                <c:pt idx="2">
                  <c:v>0.12752718950437636</c:v>
                </c:pt>
                <c:pt idx="3">
                  <c:v>0.13238168309023787</c:v>
                </c:pt>
                <c:pt idx="4">
                  <c:v>0.179457293031</c:v>
                </c:pt>
                <c:pt idx="5">
                  <c:v>0</c:v>
                </c:pt>
                <c:pt idx="6" formatCode="###0.0%">
                  <c:v>4.0076272651907883E-3</c:v>
                </c:pt>
              </c:numCache>
            </c:numRef>
          </c:val>
          <c:extLst>
            <c:ext xmlns:c16="http://schemas.microsoft.com/office/drawing/2014/chart" uri="{C3380CC4-5D6E-409C-BE32-E72D297353CC}">
              <c16:uniqueId val="{00000001-DF65-47AF-A5C7-7A72202D07BF}"/>
            </c:ext>
          </c:extLst>
        </c:ser>
        <c:ser>
          <c:idx val="2"/>
          <c:order val="2"/>
          <c:tx>
            <c:strRef>
              <c:f>'Sheet1 (2)'!$O$47</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(2)'!$O$75:$O$81</c:f>
              <c:numCache>
                <c:formatCode>###0%</c:formatCode>
                <c:ptCount val="7"/>
                <c:pt idx="0">
                  <c:v>0.26248275932210174</c:v>
                </c:pt>
                <c:pt idx="1">
                  <c:v>0.23833724946553653</c:v>
                </c:pt>
                <c:pt idx="2">
                  <c:v>0.15341382262206896</c:v>
                </c:pt>
                <c:pt idx="3">
                  <c:v>0.21927611636145061</c:v>
                </c:pt>
                <c:pt idx="4">
                  <c:v>0.11027658202530617</c:v>
                </c:pt>
                <c:pt idx="5">
                  <c:v>0</c:v>
                </c:pt>
                <c:pt idx="6">
                  <c:v>1.6213470203535522E-2</c:v>
                </c:pt>
              </c:numCache>
            </c:numRef>
          </c:val>
          <c:extLst>
            <c:ext xmlns:c16="http://schemas.microsoft.com/office/drawing/2014/chart" uri="{C3380CC4-5D6E-409C-BE32-E72D297353CC}">
              <c16:uniqueId val="{00000002-DF65-47AF-A5C7-7A72202D07BF}"/>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(2)'!$D$476</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(2)'!$B$603:$B$605</c:f>
              <c:strCache>
                <c:ptCount val="3"/>
                <c:pt idx="0">
                  <c:v>gut</c:v>
                </c:pt>
                <c:pt idx="1">
                  <c:v>schlecht</c:v>
                </c:pt>
                <c:pt idx="2">
                  <c:v>weiß nicht/keine Angabe</c:v>
                </c:pt>
              </c:strCache>
            </c:strRef>
          </c:cat>
          <c:val>
            <c:numRef>
              <c:f>'Sheet1 (2)'!$D$603:$D$605</c:f>
              <c:numCache>
                <c:formatCode>###0%</c:formatCode>
                <c:ptCount val="3"/>
                <c:pt idx="0">
                  <c:v>0.70005969720673977</c:v>
                </c:pt>
                <c:pt idx="1">
                  <c:v>0.22263452233169351</c:v>
                </c:pt>
                <c:pt idx="2">
                  <c:v>7.7305780461567081E-2</c:v>
                </c:pt>
              </c:numCache>
            </c:numRef>
          </c:val>
          <c:extLst>
            <c:ext xmlns:c16="http://schemas.microsoft.com/office/drawing/2014/chart" uri="{C3380CC4-5D6E-409C-BE32-E72D297353CC}">
              <c16:uniqueId val="{00000000-2D62-44D1-9B95-97AE3F2923FF}"/>
            </c:ext>
          </c:extLst>
        </c:ser>
        <c:ser>
          <c:idx val="2"/>
          <c:order val="1"/>
          <c:tx>
            <c:strRef>
              <c:f>'Sheet1 (2)'!$E$476</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(2)'!$B$603:$B$605</c:f>
              <c:strCache>
                <c:ptCount val="3"/>
                <c:pt idx="0">
                  <c:v>gut</c:v>
                </c:pt>
                <c:pt idx="1">
                  <c:v>schlecht</c:v>
                </c:pt>
                <c:pt idx="2">
                  <c:v>weiß nicht/keine Angabe</c:v>
                </c:pt>
              </c:strCache>
            </c:strRef>
          </c:cat>
          <c:val>
            <c:numRef>
              <c:f>'Sheet1 (2)'!$E$603:$E$605</c:f>
              <c:numCache>
                <c:formatCode>###0%</c:formatCode>
                <c:ptCount val="3"/>
                <c:pt idx="0">
                  <c:v>0.77551820177100439</c:v>
                </c:pt>
                <c:pt idx="1">
                  <c:v>0.15738574678826331</c:v>
                </c:pt>
                <c:pt idx="2">
                  <c:v>6.7096051440732385E-2</c:v>
                </c:pt>
              </c:numCache>
            </c:numRef>
          </c:val>
          <c:extLst>
            <c:ext xmlns:c16="http://schemas.microsoft.com/office/drawing/2014/chart" uri="{C3380CC4-5D6E-409C-BE32-E72D297353CC}">
              <c16:uniqueId val="{00000001-2D62-44D1-9B95-97AE3F2923FF}"/>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(2)'!$C$622</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(2)'!$B$623:$B$627</c:f>
              <c:strCache>
                <c:ptCount val="5"/>
                <c:pt idx="0">
                  <c:v>ja, absolut</c:v>
                </c:pt>
                <c:pt idx="1">
                  <c:v>ja, eher</c:v>
                </c:pt>
                <c:pt idx="2">
                  <c:v>nein, eher nicht</c:v>
                </c:pt>
                <c:pt idx="3">
                  <c:v>nein, absolut nicht</c:v>
                </c:pt>
                <c:pt idx="4">
                  <c:v>weiß nicht / keine Angabe</c:v>
                </c:pt>
              </c:strCache>
            </c:strRef>
          </c:cat>
          <c:val>
            <c:numRef>
              <c:f>'Sheet1 (2)'!$C$623:$C$627</c:f>
              <c:numCache>
                <c:formatCode>###0%</c:formatCode>
                <c:ptCount val="5"/>
                <c:pt idx="0">
                  <c:v>0.25775015252050693</c:v>
                </c:pt>
                <c:pt idx="1">
                  <c:v>0.31153533920393661</c:v>
                </c:pt>
                <c:pt idx="2">
                  <c:v>0.21823156794519519</c:v>
                </c:pt>
                <c:pt idx="3">
                  <c:v>0.16699458080227378</c:v>
                </c:pt>
                <c:pt idx="4">
                  <c:v>4.5488359528089266E-2</c:v>
                </c:pt>
              </c:numCache>
            </c:numRef>
          </c:val>
          <c:extLst>
            <c:ext xmlns:c16="http://schemas.microsoft.com/office/drawing/2014/chart" uri="{C3380CC4-5D6E-409C-BE32-E72D297353CC}">
              <c16:uniqueId val="{00000000-380B-4C8D-89BD-7B1B75DC0E38}"/>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(2)'!$D$622</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(2)'!$B$630:$B$632</c:f>
              <c:strCache>
                <c:ptCount val="3"/>
                <c:pt idx="0">
                  <c:v>ja</c:v>
                </c:pt>
                <c:pt idx="1">
                  <c:v>nein</c:v>
                </c:pt>
                <c:pt idx="2">
                  <c:v>weiß nicht/keine Angabe</c:v>
                </c:pt>
              </c:strCache>
            </c:strRef>
          </c:cat>
          <c:val>
            <c:numRef>
              <c:f>'Sheet1 (2)'!$D$630:$D$632</c:f>
              <c:numCache>
                <c:formatCode>###0%</c:formatCode>
                <c:ptCount val="3"/>
                <c:pt idx="0">
                  <c:v>0.52529135477411582</c:v>
                </c:pt>
                <c:pt idx="1">
                  <c:v>0.42875137209452968</c:v>
                </c:pt>
                <c:pt idx="2">
                  <c:v>4.595727313135492E-2</c:v>
                </c:pt>
              </c:numCache>
            </c:numRef>
          </c:val>
          <c:extLst>
            <c:ext xmlns:c16="http://schemas.microsoft.com/office/drawing/2014/chart" uri="{C3380CC4-5D6E-409C-BE32-E72D297353CC}">
              <c16:uniqueId val="{00000000-5B71-4751-8113-84549F44D900}"/>
            </c:ext>
          </c:extLst>
        </c:ser>
        <c:ser>
          <c:idx val="2"/>
          <c:order val="1"/>
          <c:tx>
            <c:strRef>
              <c:f>'Sheet1 (2)'!$E$622</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(2)'!$B$630:$B$632</c:f>
              <c:strCache>
                <c:ptCount val="3"/>
                <c:pt idx="0">
                  <c:v>ja</c:v>
                </c:pt>
                <c:pt idx="1">
                  <c:v>nein</c:v>
                </c:pt>
                <c:pt idx="2">
                  <c:v>weiß nicht/keine Angabe</c:v>
                </c:pt>
              </c:strCache>
            </c:strRef>
          </c:cat>
          <c:val>
            <c:numRef>
              <c:f>'Sheet1 (2)'!$E$630:$E$632</c:f>
              <c:numCache>
                <c:formatCode>###0%</c:formatCode>
                <c:ptCount val="3"/>
                <c:pt idx="0">
                  <c:v>0.62196733359671563</c:v>
                </c:pt>
                <c:pt idx="1">
                  <c:v>0.33310581879499579</c:v>
                </c:pt>
                <c:pt idx="2">
                  <c:v>4.4926847608287294E-2</c:v>
                </c:pt>
              </c:numCache>
            </c:numRef>
          </c:val>
          <c:extLst>
            <c:ext xmlns:c16="http://schemas.microsoft.com/office/drawing/2014/chart" uri="{C3380CC4-5D6E-409C-BE32-E72D297353CC}">
              <c16:uniqueId val="{00000001-5B71-4751-8113-84549F44D900}"/>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(2)'!$M$476</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(2)'!$B$630:$B$632</c:f>
              <c:strCache>
                <c:ptCount val="3"/>
                <c:pt idx="0">
                  <c:v>ja</c:v>
                </c:pt>
                <c:pt idx="1">
                  <c:v>nein</c:v>
                </c:pt>
                <c:pt idx="2">
                  <c:v>weiß nicht/keine Angabe</c:v>
                </c:pt>
              </c:strCache>
            </c:strRef>
          </c:cat>
          <c:val>
            <c:numRef>
              <c:f>'Sheet1 (2)'!$M$630:$M$632</c:f>
              <c:numCache>
                <c:formatCode>###0%</c:formatCode>
                <c:ptCount val="3"/>
                <c:pt idx="0">
                  <c:v>0.54760527205807585</c:v>
                </c:pt>
                <c:pt idx="1">
                  <c:v>0.40744575600602562</c:v>
                </c:pt>
                <c:pt idx="2">
                  <c:v>4.4948971935898335E-2</c:v>
                </c:pt>
              </c:numCache>
            </c:numRef>
          </c:val>
          <c:extLst>
            <c:ext xmlns:c16="http://schemas.microsoft.com/office/drawing/2014/chart" uri="{C3380CC4-5D6E-409C-BE32-E72D297353CC}">
              <c16:uniqueId val="{00000000-3353-4DA3-B979-A4B8CCBC595A}"/>
            </c:ext>
          </c:extLst>
        </c:ser>
        <c:ser>
          <c:idx val="0"/>
          <c:order val="1"/>
          <c:tx>
            <c:strRef>
              <c:f>'Sheet1 (2)'!$N$476</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(2)'!$B$630:$B$632</c:f>
              <c:strCache>
                <c:ptCount val="3"/>
                <c:pt idx="0">
                  <c:v>ja</c:v>
                </c:pt>
                <c:pt idx="1">
                  <c:v>nein</c:v>
                </c:pt>
                <c:pt idx="2">
                  <c:v>weiß nicht/keine Angabe</c:v>
                </c:pt>
              </c:strCache>
            </c:strRef>
          </c:cat>
          <c:val>
            <c:numRef>
              <c:f>'Sheet1 (2)'!$N$630:$N$632</c:f>
              <c:numCache>
                <c:formatCode>###0%</c:formatCode>
                <c:ptCount val="3"/>
                <c:pt idx="0">
                  <c:v>0.55747054653942529</c:v>
                </c:pt>
                <c:pt idx="1">
                  <c:v>0.3966316013424121</c:v>
                </c:pt>
                <c:pt idx="2">
                  <c:v>4.5897852118163038E-2</c:v>
                </c:pt>
              </c:numCache>
            </c:numRef>
          </c:val>
          <c:extLst>
            <c:ext xmlns:c16="http://schemas.microsoft.com/office/drawing/2014/chart" uri="{C3380CC4-5D6E-409C-BE32-E72D297353CC}">
              <c16:uniqueId val="{00000001-3353-4DA3-B979-A4B8CCBC595A}"/>
            </c:ext>
          </c:extLst>
        </c:ser>
        <c:ser>
          <c:idx val="2"/>
          <c:order val="2"/>
          <c:tx>
            <c:strRef>
              <c:f>'Sheet1 (2)'!$O$476</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(2)'!$B$630:$B$632</c:f>
              <c:strCache>
                <c:ptCount val="3"/>
                <c:pt idx="0">
                  <c:v>ja</c:v>
                </c:pt>
                <c:pt idx="1">
                  <c:v>nein</c:v>
                </c:pt>
                <c:pt idx="2">
                  <c:v>weiß nicht/keine Angabe</c:v>
                </c:pt>
              </c:strCache>
            </c:strRef>
          </c:cat>
          <c:val>
            <c:numRef>
              <c:f>'Sheet1 (2)'!$O$630:$O$632</c:f>
              <c:numCache>
                <c:formatCode>###0%</c:formatCode>
                <c:ptCount val="3"/>
                <c:pt idx="0">
                  <c:v>0.68020765061059496</c:v>
                </c:pt>
                <c:pt idx="1">
                  <c:v>0.30848957956723699</c:v>
                </c:pt>
                <c:pt idx="2">
                  <c:v>1.1302769822167593E-2</c:v>
                </c:pt>
              </c:numCache>
            </c:numRef>
          </c:val>
          <c:extLst>
            <c:ext xmlns:c16="http://schemas.microsoft.com/office/drawing/2014/chart" uri="{C3380CC4-5D6E-409C-BE32-E72D297353CC}">
              <c16:uniqueId val="{00000002-3353-4DA3-B979-A4B8CCBC595A}"/>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(2)'!$C$650</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(2)'!$B$651:$B$655</c:f>
              <c:strCache>
                <c:ptCount val="5"/>
                <c:pt idx="0">
                  <c:v>ja, absolut</c:v>
                </c:pt>
                <c:pt idx="1">
                  <c:v>ja, eher</c:v>
                </c:pt>
                <c:pt idx="2">
                  <c:v>nein, eher nicht</c:v>
                </c:pt>
                <c:pt idx="3">
                  <c:v>nein, absolut nicht</c:v>
                </c:pt>
                <c:pt idx="4">
                  <c:v>weiß nicht / keine Angabe</c:v>
                </c:pt>
              </c:strCache>
            </c:strRef>
          </c:cat>
          <c:val>
            <c:numRef>
              <c:f>'Sheet1 (2)'!$C$651:$C$655</c:f>
              <c:numCache>
                <c:formatCode>###0%</c:formatCode>
                <c:ptCount val="5"/>
                <c:pt idx="0">
                  <c:v>0.31364380336856418</c:v>
                </c:pt>
                <c:pt idx="1">
                  <c:v>0.23188387017011855</c:v>
                </c:pt>
                <c:pt idx="2">
                  <c:v>0.22104881624032852</c:v>
                </c:pt>
                <c:pt idx="3">
                  <c:v>0.19425324997331636</c:v>
                </c:pt>
                <c:pt idx="4">
                  <c:v>3.9170260247672291E-2</c:v>
                </c:pt>
              </c:numCache>
            </c:numRef>
          </c:val>
          <c:extLst>
            <c:ext xmlns:c16="http://schemas.microsoft.com/office/drawing/2014/chart" uri="{C3380CC4-5D6E-409C-BE32-E72D297353CC}">
              <c16:uniqueId val="{00000000-9107-495E-B7DA-482FC66B86C4}"/>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(2)'!$D$657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(2)'!$D$658:$D$660</c:f>
              <c:numCache>
                <c:formatCode>###0%</c:formatCode>
                <c:ptCount val="3"/>
                <c:pt idx="0">
                  <c:v>0.51480326547208788</c:v>
                </c:pt>
                <c:pt idx="1">
                  <c:v>0.47516357884722366</c:v>
                </c:pt>
                <c:pt idx="2">
                  <c:v>1.0033155680688088E-2</c:v>
                </c:pt>
              </c:numCache>
            </c:numRef>
          </c:val>
          <c:extLst>
            <c:ext xmlns:c16="http://schemas.microsoft.com/office/drawing/2014/chart" uri="{C3380CC4-5D6E-409C-BE32-E72D297353CC}">
              <c16:uniqueId val="{00000000-7EDB-48A9-9D0E-942BB48C095D}"/>
            </c:ext>
          </c:extLst>
        </c:ser>
        <c:ser>
          <c:idx val="2"/>
          <c:order val="1"/>
          <c:tx>
            <c:strRef>
              <c:f>'Sheet1 (2)'!$E$657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(2)'!$E$658:$E$660</c:f>
              <c:numCache>
                <c:formatCode>###0%</c:formatCode>
                <c:ptCount val="3"/>
                <c:pt idx="0">
                  <c:v>0.57660061380694838</c:v>
                </c:pt>
                <c:pt idx="1">
                  <c:v>0.35476149526433404</c:v>
                </c:pt>
                <c:pt idx="2">
                  <c:v>6.8637890928717041E-2</c:v>
                </c:pt>
              </c:numCache>
            </c:numRef>
          </c:val>
          <c:extLst>
            <c:ext xmlns:c16="http://schemas.microsoft.com/office/drawing/2014/chart" uri="{C3380CC4-5D6E-409C-BE32-E72D297353CC}">
              <c16:uniqueId val="{00000001-7EDB-48A9-9D0E-942BB48C095D}"/>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(2)'!$G$657</c:f>
              <c:strCache>
                <c:ptCount val="1"/>
                <c:pt idx="0">
                  <c:v>16 bis 24 Jahre</c:v>
                </c:pt>
              </c:strCache>
            </c:strRef>
          </c:tx>
          <c:spPr>
            <a:solidFill>
              <a:srgbClr val="14223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(2)'!$G$658:$G$660</c:f>
              <c:numCache>
                <c:formatCode>###0%</c:formatCode>
                <c:ptCount val="3"/>
                <c:pt idx="0">
                  <c:v>0.68943893601706496</c:v>
                </c:pt>
                <c:pt idx="1">
                  <c:v>0.27743797890413752</c:v>
                </c:pt>
                <c:pt idx="2">
                  <c:v>3.3123085078797479E-2</c:v>
                </c:pt>
              </c:numCache>
            </c:numRef>
          </c:val>
          <c:extLst>
            <c:ext xmlns:c16="http://schemas.microsoft.com/office/drawing/2014/chart" uri="{C3380CC4-5D6E-409C-BE32-E72D297353CC}">
              <c16:uniqueId val="{00000000-EA3C-435B-B6F6-CBAB15A0FE6D}"/>
            </c:ext>
          </c:extLst>
        </c:ser>
        <c:ser>
          <c:idx val="0"/>
          <c:order val="1"/>
          <c:tx>
            <c:strRef>
              <c:f>'Sheet1 (2)'!$H$657</c:f>
              <c:strCache>
                <c:ptCount val="1"/>
                <c:pt idx="0">
                  <c:v>25 bis 34 Jahre</c:v>
                </c:pt>
              </c:strCache>
            </c:strRef>
          </c:tx>
          <c:spPr>
            <a:solidFill>
              <a:srgbClr val="254061"/>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(2)'!$H$658:$H$660</c:f>
              <c:numCache>
                <c:formatCode>###0%</c:formatCode>
                <c:ptCount val="3"/>
                <c:pt idx="0">
                  <c:v>0.71565244490195701</c:v>
                </c:pt>
                <c:pt idx="1">
                  <c:v>0.26777294702475252</c:v>
                </c:pt>
                <c:pt idx="2">
                  <c:v>1.6574608073290923E-2</c:v>
                </c:pt>
              </c:numCache>
            </c:numRef>
          </c:val>
          <c:extLst>
            <c:ext xmlns:c16="http://schemas.microsoft.com/office/drawing/2014/chart" uri="{C3380CC4-5D6E-409C-BE32-E72D297353CC}">
              <c16:uniqueId val="{00000001-EA3C-435B-B6F6-CBAB15A0FE6D}"/>
            </c:ext>
          </c:extLst>
        </c:ser>
        <c:ser>
          <c:idx val="2"/>
          <c:order val="2"/>
          <c:tx>
            <c:strRef>
              <c:f>'Sheet1 (2)'!$I$657</c:f>
              <c:strCache>
                <c:ptCount val="1"/>
                <c:pt idx="0">
                  <c:v>35 bis 44 Jahre</c:v>
                </c:pt>
              </c:strCache>
            </c:strRef>
          </c:tx>
          <c:spPr>
            <a:solidFill>
              <a:srgbClr val="37609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(2)'!$I$658:$I$660</c:f>
              <c:numCache>
                <c:formatCode>###0%</c:formatCode>
                <c:ptCount val="3"/>
                <c:pt idx="0">
                  <c:v>0.60409172220534957</c:v>
                </c:pt>
                <c:pt idx="1">
                  <c:v>0.39590827779465038</c:v>
                </c:pt>
                <c:pt idx="2">
                  <c:v>0</c:v>
                </c:pt>
              </c:numCache>
            </c:numRef>
          </c:val>
          <c:extLst>
            <c:ext xmlns:c16="http://schemas.microsoft.com/office/drawing/2014/chart" uri="{C3380CC4-5D6E-409C-BE32-E72D297353CC}">
              <c16:uniqueId val="{00000002-EA3C-435B-B6F6-CBAB15A0FE6D}"/>
            </c:ext>
          </c:extLst>
        </c:ser>
        <c:ser>
          <c:idx val="3"/>
          <c:order val="3"/>
          <c:tx>
            <c:strRef>
              <c:f>'Sheet1 (2)'!$J$657</c:f>
              <c:strCache>
                <c:ptCount val="1"/>
                <c:pt idx="0">
                  <c:v>45 bis 54 Jahre</c:v>
                </c:pt>
              </c:strCache>
            </c:strRef>
          </c:tx>
          <c:spPr>
            <a:solidFill>
              <a:srgbClr val="558ED5"/>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(2)'!$J$658:$J$660</c:f>
              <c:numCache>
                <c:formatCode>###0%</c:formatCode>
                <c:ptCount val="3"/>
                <c:pt idx="0">
                  <c:v>0.43419346335881509</c:v>
                </c:pt>
                <c:pt idx="1">
                  <c:v>0.43974295438704253</c:v>
                </c:pt>
                <c:pt idx="2">
                  <c:v>0.12606358225414235</c:v>
                </c:pt>
              </c:numCache>
            </c:numRef>
          </c:val>
          <c:extLst>
            <c:ext xmlns:c16="http://schemas.microsoft.com/office/drawing/2014/chart" uri="{C3380CC4-5D6E-409C-BE32-E72D297353CC}">
              <c16:uniqueId val="{00000003-EA3C-435B-B6F6-CBAB15A0FE6D}"/>
            </c:ext>
          </c:extLst>
        </c:ser>
        <c:ser>
          <c:idx val="4"/>
          <c:order val="4"/>
          <c:tx>
            <c:strRef>
              <c:f>'Sheet1 (2)'!$K$657</c:f>
              <c:strCache>
                <c:ptCount val="1"/>
                <c:pt idx="0">
                  <c:v>55 bis 64 Jahre</c:v>
                </c:pt>
              </c:strCache>
            </c:strRef>
          </c:tx>
          <c:spPr>
            <a:solidFill>
              <a:srgbClr val="80ABE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(2)'!$K$658:$K$660</c:f>
              <c:numCache>
                <c:formatCode>###0%</c:formatCode>
                <c:ptCount val="3"/>
                <c:pt idx="0">
                  <c:v>0.50369652533129372</c:v>
                </c:pt>
                <c:pt idx="1">
                  <c:v>0.46290526971374762</c:v>
                </c:pt>
                <c:pt idx="2">
                  <c:v>3.3398204954958981E-2</c:v>
                </c:pt>
              </c:numCache>
            </c:numRef>
          </c:val>
          <c:extLst>
            <c:ext xmlns:c16="http://schemas.microsoft.com/office/drawing/2014/chart" uri="{C3380CC4-5D6E-409C-BE32-E72D297353CC}">
              <c16:uniqueId val="{00000004-EA3C-435B-B6F6-CBAB15A0FE6D}"/>
            </c:ext>
          </c:extLst>
        </c:ser>
        <c:ser>
          <c:idx val="5"/>
          <c:order val="5"/>
          <c:tx>
            <c:strRef>
              <c:f>'Sheet1 (2)'!$L$657</c:f>
              <c:strCache>
                <c:ptCount val="1"/>
                <c:pt idx="0">
                  <c:v>ab 65 Jahre</c:v>
                </c:pt>
              </c:strCache>
            </c:strRef>
          </c:tx>
          <c:spPr>
            <a:solidFill>
              <a:srgbClr val="B9CDE5"/>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(2)'!$L$658:$L$660</c:f>
              <c:numCache>
                <c:formatCode>###0%</c:formatCode>
                <c:ptCount val="3"/>
                <c:pt idx="0">
                  <c:v>0.28732627107881664</c:v>
                </c:pt>
                <c:pt idx="1">
                  <c:v>0.67092199187421986</c:v>
                </c:pt>
                <c:pt idx="2">
                  <c:v>4.1751737046964152E-2</c:v>
                </c:pt>
              </c:numCache>
            </c:numRef>
          </c:val>
          <c:extLst>
            <c:ext xmlns:c16="http://schemas.microsoft.com/office/drawing/2014/chart" uri="{C3380CC4-5D6E-409C-BE32-E72D297353CC}">
              <c16:uniqueId val="{00000005-EA3C-435B-B6F6-CBAB15A0FE6D}"/>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(2)'!$M$657</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(2)'!$M$658:$M$660</c:f>
              <c:numCache>
                <c:formatCode>###0%</c:formatCode>
                <c:ptCount val="3"/>
                <c:pt idx="0">
                  <c:v>0.73667297168625012</c:v>
                </c:pt>
                <c:pt idx="1">
                  <c:v>0.17940717664289724</c:v>
                </c:pt>
                <c:pt idx="2">
                  <c:v>8.3919851670852641E-2</c:v>
                </c:pt>
              </c:numCache>
            </c:numRef>
          </c:val>
          <c:extLst>
            <c:ext xmlns:c16="http://schemas.microsoft.com/office/drawing/2014/chart" uri="{C3380CC4-5D6E-409C-BE32-E72D297353CC}">
              <c16:uniqueId val="{00000000-4508-4328-A215-A89FC29CAB38}"/>
            </c:ext>
          </c:extLst>
        </c:ser>
        <c:ser>
          <c:idx val="0"/>
          <c:order val="1"/>
          <c:tx>
            <c:strRef>
              <c:f>'Sheet1 (2)'!$N$657</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(2)'!$N$658:$N$660</c:f>
              <c:numCache>
                <c:formatCode>###0%</c:formatCode>
                <c:ptCount val="3"/>
                <c:pt idx="0">
                  <c:v>0.44922991361036124</c:v>
                </c:pt>
                <c:pt idx="1">
                  <c:v>0.50788110047140667</c:v>
                </c:pt>
                <c:pt idx="2">
                  <c:v>4.2888985918230614E-2</c:v>
                </c:pt>
              </c:numCache>
            </c:numRef>
          </c:val>
          <c:extLst>
            <c:ext xmlns:c16="http://schemas.microsoft.com/office/drawing/2014/chart" uri="{C3380CC4-5D6E-409C-BE32-E72D297353CC}">
              <c16:uniqueId val="{00000001-4508-4328-A215-A89FC29CAB38}"/>
            </c:ext>
          </c:extLst>
        </c:ser>
        <c:ser>
          <c:idx val="2"/>
          <c:order val="2"/>
          <c:tx>
            <c:strRef>
              <c:f>'Sheet1 (2)'!$O$657</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(2)'!$B$658:$B$660</c:f>
              <c:strCache>
                <c:ptCount val="3"/>
                <c:pt idx="0">
                  <c:v>ja</c:v>
                </c:pt>
                <c:pt idx="1">
                  <c:v>nein</c:v>
                </c:pt>
                <c:pt idx="2">
                  <c:v>weiß nicht/keine Angabe</c:v>
                </c:pt>
              </c:strCache>
            </c:strRef>
          </c:cat>
          <c:val>
            <c:numRef>
              <c:f>'Sheet1 (2)'!$O$658:$O$660</c:f>
              <c:numCache>
                <c:formatCode>###0%</c:formatCode>
                <c:ptCount val="3"/>
                <c:pt idx="0">
                  <c:v>0.70944821447972506</c:v>
                </c:pt>
                <c:pt idx="1">
                  <c:v>0.27818827424932902</c:v>
                </c:pt>
                <c:pt idx="2">
                  <c:v>1.236351127094607E-2</c:v>
                </c:pt>
              </c:numCache>
            </c:numRef>
          </c:val>
          <c:extLst>
            <c:ext xmlns:c16="http://schemas.microsoft.com/office/drawing/2014/chart" uri="{C3380CC4-5D6E-409C-BE32-E72D297353CC}">
              <c16:uniqueId val="{00000002-4508-4328-A215-A89FC29CAB38}"/>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(2)'!$B$679:$B$682</c:f>
              <c:strCache>
                <c:ptCount val="4"/>
                <c:pt idx="0">
                  <c:v>(eher) dafür</c:v>
                </c:pt>
                <c:pt idx="1">
                  <c:v>(eher) dagegen</c:v>
                </c:pt>
                <c:pt idx="2">
                  <c:v>Ich würde an dieser Wahl nicht teilnehmen.</c:v>
                </c:pt>
                <c:pt idx="3">
                  <c:v>weiß nicht / keine Angabe</c:v>
                </c:pt>
              </c:strCache>
            </c:strRef>
          </c:cat>
          <c:val>
            <c:numRef>
              <c:f>'Sheet1 (2)'!$C$679:$C$682</c:f>
              <c:numCache>
                <c:formatCode>###0%</c:formatCode>
                <c:ptCount val="4"/>
                <c:pt idx="0">
                  <c:v>0.59668105363486401</c:v>
                </c:pt>
                <c:pt idx="1">
                  <c:v>0.26620232260201454</c:v>
                </c:pt>
                <c:pt idx="2">
                  <c:v>6.8773220723364378E-2</c:v>
                </c:pt>
                <c:pt idx="3">
                  <c:v>6.8343403039759568E-2</c:v>
                </c:pt>
              </c:numCache>
            </c:numRef>
          </c:val>
          <c:extLst>
            <c:ext xmlns:c16="http://schemas.microsoft.com/office/drawing/2014/chart" uri="{C3380CC4-5D6E-409C-BE32-E72D297353CC}">
              <c16:uniqueId val="{00000000-CF9E-4AC1-86B4-71FCC12BF186}"/>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(2)'!$D$476</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(2)'!$B$679:$B$682</c:f>
              <c:strCache>
                <c:ptCount val="4"/>
                <c:pt idx="0">
                  <c:v>(eher) dafür</c:v>
                </c:pt>
                <c:pt idx="1">
                  <c:v>(eher) dagegen</c:v>
                </c:pt>
                <c:pt idx="2">
                  <c:v>Ich würde an dieser Wahl nicht teilnehmen.</c:v>
                </c:pt>
                <c:pt idx="3">
                  <c:v>weiß nicht / keine Angabe</c:v>
                </c:pt>
              </c:strCache>
            </c:strRef>
          </c:cat>
          <c:val>
            <c:numRef>
              <c:f>'Sheet1 (2)'!$D$679:$D$682</c:f>
              <c:numCache>
                <c:formatCode>###0%</c:formatCode>
                <c:ptCount val="4"/>
                <c:pt idx="0">
                  <c:v>0.51724254973492834</c:v>
                </c:pt>
                <c:pt idx="1">
                  <c:v>0.34723910368477123</c:v>
                </c:pt>
                <c:pt idx="2">
                  <c:v>9.5667012594009795E-2</c:v>
                </c:pt>
                <c:pt idx="3">
                  <c:v>3.9851333986291863E-2</c:v>
                </c:pt>
              </c:numCache>
            </c:numRef>
          </c:val>
          <c:extLst>
            <c:ext xmlns:c16="http://schemas.microsoft.com/office/drawing/2014/chart" uri="{C3380CC4-5D6E-409C-BE32-E72D297353CC}">
              <c16:uniqueId val="{00000000-BD33-43A5-B777-79A145202EA6}"/>
            </c:ext>
          </c:extLst>
        </c:ser>
        <c:ser>
          <c:idx val="2"/>
          <c:order val="1"/>
          <c:tx>
            <c:strRef>
              <c:f>'Sheet1 (2)'!$E$476</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(2)'!$B$679:$B$682</c:f>
              <c:strCache>
                <c:ptCount val="4"/>
                <c:pt idx="0">
                  <c:v>(eher) dafür</c:v>
                </c:pt>
                <c:pt idx="1">
                  <c:v>(eher) dagegen</c:v>
                </c:pt>
                <c:pt idx="2">
                  <c:v>Ich würde an dieser Wahl nicht teilnehmen.</c:v>
                </c:pt>
                <c:pt idx="3">
                  <c:v>weiß nicht / keine Angabe</c:v>
                </c:pt>
              </c:strCache>
            </c:strRef>
          </c:cat>
          <c:val>
            <c:numRef>
              <c:f>'Sheet1 (2)'!$E$679:$E$682</c:f>
              <c:numCache>
                <c:formatCode>###0%</c:formatCode>
                <c:ptCount val="4"/>
                <c:pt idx="0">
                  <c:v>0.67561496880109762</c:v>
                </c:pt>
                <c:pt idx="1">
                  <c:v>0.18454376134413633</c:v>
                </c:pt>
                <c:pt idx="2">
                  <c:v>4.1519917409189769E-2</c:v>
                </c:pt>
                <c:pt idx="3">
                  <c:v>9.8321352445576285E-2</c:v>
                </c:pt>
              </c:numCache>
            </c:numRef>
          </c:val>
          <c:extLst>
            <c:ext xmlns:c16="http://schemas.microsoft.com/office/drawing/2014/chart" uri="{C3380CC4-5D6E-409C-BE32-E72D297353CC}">
              <c16:uniqueId val="{00000001-BD33-43A5-B777-79A145202EA6}"/>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sz="1600"/>
              <a:t>Auto</a:t>
            </a:r>
          </a:p>
        </c:rich>
      </c:tx>
      <c:overlay val="0"/>
    </c:title>
    <c:autoTitleDeleted val="0"/>
    <c:plotArea>
      <c:layout/>
      <c:barChart>
        <c:barDir val="col"/>
        <c:grouping val="clustered"/>
        <c:varyColors val="0"/>
        <c:ser>
          <c:idx val="1"/>
          <c:order val="0"/>
          <c:tx>
            <c:strRef>
              <c:f>'Sheet1 (2)'!$Q$47</c:f>
              <c:strCache>
                <c:ptCount val="1"/>
                <c:pt idx="0">
                  <c:v>links der Mitte</c:v>
                </c:pt>
              </c:strCache>
            </c:strRef>
          </c:tx>
          <c:spPr>
            <a:solidFill>
              <a:srgbClr val="C0504D">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(2)'!$Q$75:$Q$81</c:f>
              <c:numCache>
                <c:formatCode>###0%</c:formatCode>
                <c:ptCount val="7"/>
                <c:pt idx="0">
                  <c:v>0.16484411178292266</c:v>
                </c:pt>
                <c:pt idx="1">
                  <c:v>0.23625525413281592</c:v>
                </c:pt>
                <c:pt idx="2">
                  <c:v>0.18257820649245227</c:v>
                </c:pt>
                <c:pt idx="3">
                  <c:v>0.1835485518008545</c:v>
                </c:pt>
                <c:pt idx="4">
                  <c:v>0.22031314204112407</c:v>
                </c:pt>
                <c:pt idx="5">
                  <c:v>0</c:v>
                </c:pt>
                <c:pt idx="6">
                  <c:v>1.2460733749830923E-2</c:v>
                </c:pt>
              </c:numCache>
            </c:numRef>
          </c:val>
          <c:extLst>
            <c:ext xmlns:c16="http://schemas.microsoft.com/office/drawing/2014/chart" uri="{C3380CC4-5D6E-409C-BE32-E72D297353CC}">
              <c16:uniqueId val="{00000000-E021-4356-981E-1B8B8998ABD9}"/>
            </c:ext>
          </c:extLst>
        </c:ser>
        <c:ser>
          <c:idx val="2"/>
          <c:order val="1"/>
          <c:tx>
            <c:strRef>
              <c:f>'Sheet1 (2)'!$R$47</c:f>
              <c:strCache>
                <c:ptCount val="1"/>
                <c:pt idx="0">
                  <c:v>Mitte</c:v>
                </c:pt>
              </c:strCache>
            </c:strRef>
          </c:tx>
          <c:spPr>
            <a:solidFill>
              <a:sysClr val="window" lastClr="FFFFFF">
                <a:lumMod val="75000"/>
              </a:sys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(2)'!$R$75:$R$81</c:f>
              <c:numCache>
                <c:formatCode>###0%</c:formatCode>
                <c:ptCount val="7"/>
                <c:pt idx="0">
                  <c:v>0.25688191519428344</c:v>
                </c:pt>
                <c:pt idx="1">
                  <c:v>0.34744014971306536</c:v>
                </c:pt>
                <c:pt idx="2">
                  <c:v>0.11889045582827741</c:v>
                </c:pt>
                <c:pt idx="3">
                  <c:v>0.12912739741534901</c:v>
                </c:pt>
                <c:pt idx="4">
                  <c:v>0.14766008184902407</c:v>
                </c:pt>
                <c:pt idx="5">
                  <c:v>0</c:v>
                </c:pt>
                <c:pt idx="6">
                  <c:v>0</c:v>
                </c:pt>
              </c:numCache>
            </c:numRef>
          </c:val>
          <c:extLst>
            <c:ext xmlns:c16="http://schemas.microsoft.com/office/drawing/2014/chart" uri="{C3380CC4-5D6E-409C-BE32-E72D297353CC}">
              <c16:uniqueId val="{00000001-E021-4356-981E-1B8B8998ABD9}"/>
            </c:ext>
          </c:extLst>
        </c:ser>
        <c:ser>
          <c:idx val="0"/>
          <c:order val="2"/>
          <c:tx>
            <c:strRef>
              <c:f>'Sheet1 (2)'!$S$47</c:f>
              <c:strCache>
                <c:ptCount val="1"/>
                <c:pt idx="0">
                  <c:v>rechts der Mitte</c:v>
                </c:pt>
              </c:strCache>
            </c:strRef>
          </c:tx>
          <c:spPr>
            <a:solidFill>
              <a:srgbClr val="4BACC6">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(2)'!$B$75:$B$81</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(2)'!$S$75:$S$81</c:f>
              <c:numCache>
                <c:formatCode>###0%</c:formatCode>
                <c:ptCount val="7"/>
                <c:pt idx="0">
                  <c:v>0.33548152432363376</c:v>
                </c:pt>
                <c:pt idx="1">
                  <c:v>0.28613194580708018</c:v>
                </c:pt>
                <c:pt idx="2">
                  <c:v>6.5455244442995275E-2</c:v>
                </c:pt>
                <c:pt idx="3">
                  <c:v>0.131118302901505</c:v>
                </c:pt>
                <c:pt idx="4">
                  <c:v>0.17181795956131304</c:v>
                </c:pt>
                <c:pt idx="5">
                  <c:v>0</c:v>
                </c:pt>
                <c:pt idx="6">
                  <c:v>9.9950229634730992E-3</c:v>
                </c:pt>
              </c:numCache>
            </c:numRef>
          </c:val>
          <c:extLst>
            <c:ext xmlns:c16="http://schemas.microsoft.com/office/drawing/2014/chart" uri="{C3380CC4-5D6E-409C-BE32-E72D297353CC}">
              <c16:uniqueId val="{00000002-E021-4356-981E-1B8B8998ABD9}"/>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(2)'!$M$476</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(2)'!$B$679:$B$682</c:f>
              <c:strCache>
                <c:ptCount val="4"/>
                <c:pt idx="0">
                  <c:v>(eher) dafür</c:v>
                </c:pt>
                <c:pt idx="1">
                  <c:v>(eher) dagegen</c:v>
                </c:pt>
                <c:pt idx="2">
                  <c:v>Ich würde an dieser Wahl nicht teilnehmen.</c:v>
                </c:pt>
                <c:pt idx="3">
                  <c:v>weiß nicht / keine Angabe</c:v>
                </c:pt>
              </c:strCache>
            </c:strRef>
          </c:cat>
          <c:val>
            <c:numRef>
              <c:f>'Sheet1 (2)'!$M$679:$M$682</c:f>
              <c:numCache>
                <c:formatCode>###0%</c:formatCode>
                <c:ptCount val="4"/>
                <c:pt idx="0">
                  <c:v>0.70750078615953949</c:v>
                </c:pt>
                <c:pt idx="1">
                  <c:v>0.17233649405663465</c:v>
                </c:pt>
                <c:pt idx="2">
                  <c:v>4.0486622866926211E-2</c:v>
                </c:pt>
                <c:pt idx="3">
                  <c:v>7.9676096916899683E-2</c:v>
                </c:pt>
              </c:numCache>
            </c:numRef>
          </c:val>
          <c:extLst>
            <c:ext xmlns:c16="http://schemas.microsoft.com/office/drawing/2014/chart" uri="{C3380CC4-5D6E-409C-BE32-E72D297353CC}">
              <c16:uniqueId val="{00000000-D109-40A8-9A08-E20865F0560C}"/>
            </c:ext>
          </c:extLst>
        </c:ser>
        <c:ser>
          <c:idx val="0"/>
          <c:order val="1"/>
          <c:tx>
            <c:strRef>
              <c:f>'Sheet1 (2)'!$N$476</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(2)'!$B$679:$B$682</c:f>
              <c:strCache>
                <c:ptCount val="4"/>
                <c:pt idx="0">
                  <c:v>(eher) dafür</c:v>
                </c:pt>
                <c:pt idx="1">
                  <c:v>(eher) dagegen</c:v>
                </c:pt>
                <c:pt idx="2">
                  <c:v>Ich würde an dieser Wahl nicht teilnehmen.</c:v>
                </c:pt>
                <c:pt idx="3">
                  <c:v>weiß nicht / keine Angabe</c:v>
                </c:pt>
              </c:strCache>
            </c:strRef>
          </c:cat>
          <c:val>
            <c:numRef>
              <c:f>'Sheet1 (2)'!$N$679:$N$682</c:f>
              <c:numCache>
                <c:formatCode>###0%</c:formatCode>
                <c:ptCount val="4"/>
                <c:pt idx="0">
                  <c:v>0.59959326602080953</c:v>
                </c:pt>
                <c:pt idx="1">
                  <c:v>0.2684732902633552</c:v>
                </c:pt>
                <c:pt idx="2">
                  <c:v>6.6894858066172638E-2</c:v>
                </c:pt>
                <c:pt idx="3">
                  <c:v>6.5038585649663722E-2</c:v>
                </c:pt>
              </c:numCache>
            </c:numRef>
          </c:val>
          <c:extLst>
            <c:ext xmlns:c16="http://schemas.microsoft.com/office/drawing/2014/chart" uri="{C3380CC4-5D6E-409C-BE32-E72D297353CC}">
              <c16:uniqueId val="{00000001-D109-40A8-9A08-E20865F0560C}"/>
            </c:ext>
          </c:extLst>
        </c:ser>
        <c:ser>
          <c:idx val="2"/>
          <c:order val="2"/>
          <c:tx>
            <c:strRef>
              <c:f>'Sheet1 (2)'!$O$476</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(2)'!$B$679:$B$682</c:f>
              <c:strCache>
                <c:ptCount val="4"/>
                <c:pt idx="0">
                  <c:v>(eher) dafür</c:v>
                </c:pt>
                <c:pt idx="1">
                  <c:v>(eher) dagegen</c:v>
                </c:pt>
                <c:pt idx="2">
                  <c:v>Ich würde an dieser Wahl nicht teilnehmen.</c:v>
                </c:pt>
                <c:pt idx="3">
                  <c:v>weiß nicht / keine Angabe</c:v>
                </c:pt>
              </c:strCache>
            </c:strRef>
          </c:cat>
          <c:val>
            <c:numRef>
              <c:f>'Sheet1 (2)'!$O$679:$O$682</c:f>
              <c:numCache>
                <c:formatCode>###0%</c:formatCode>
                <c:ptCount val="4"/>
                <c:pt idx="0">
                  <c:v>0.55907382459936639</c:v>
                </c:pt>
                <c:pt idx="1">
                  <c:v>0.3549628489791809</c:v>
                </c:pt>
                <c:pt idx="2">
                  <c:v>6.5041021623163969E-2</c:v>
                </c:pt>
                <c:pt idx="3">
                  <c:v>2.0922304798288251E-2</c:v>
                </c:pt>
              </c:numCache>
            </c:numRef>
          </c:val>
          <c:extLst>
            <c:ext xmlns:c16="http://schemas.microsoft.com/office/drawing/2014/chart" uri="{C3380CC4-5D6E-409C-BE32-E72D297353CC}">
              <c16:uniqueId val="{00000002-D109-40A8-9A08-E20865F0560C}"/>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 (2)'!$C$476</c:f>
              <c:strCache>
                <c:ptCount val="1"/>
                <c:pt idx="0">
                  <c:v>gesamt</c:v>
                </c:pt>
              </c:strCache>
            </c:strRef>
          </c:tx>
          <c:spPr>
            <a:solidFill>
              <a:srgbClr val="585858"/>
            </a:solidFill>
            <a:ln>
              <a:no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 (2)'!$B$700:$B$702</c:f>
              <c:strCache>
                <c:ptCount val="3"/>
                <c:pt idx="0">
                  <c:v>ja</c:v>
                </c:pt>
                <c:pt idx="1">
                  <c:v>nein</c:v>
                </c:pt>
                <c:pt idx="2">
                  <c:v>keine Angabe</c:v>
                </c:pt>
              </c:strCache>
            </c:strRef>
          </c:cat>
          <c:val>
            <c:numRef>
              <c:f>'Sheet1 (2)'!$C$700:$C$702</c:f>
              <c:numCache>
                <c:formatCode>###0%</c:formatCode>
                <c:ptCount val="3"/>
                <c:pt idx="0">
                  <c:v>0.38761484461505885</c:v>
                </c:pt>
                <c:pt idx="1">
                  <c:v>0.59916402082912479</c:v>
                </c:pt>
                <c:pt idx="2">
                  <c:v>1.3221134555819447E-2</c:v>
                </c:pt>
              </c:numCache>
            </c:numRef>
          </c:val>
          <c:extLst>
            <c:ext xmlns:c16="http://schemas.microsoft.com/office/drawing/2014/chart" uri="{C3380CC4-5D6E-409C-BE32-E72D297353CC}">
              <c16:uniqueId val="{00000000-AD99-4A0E-85CD-FD7AE66C1B50}"/>
            </c:ext>
          </c:extLst>
        </c:ser>
        <c:dLbls>
          <c:showLegendKey val="0"/>
          <c:showVal val="1"/>
          <c:showCatName val="0"/>
          <c:showSerName val="0"/>
          <c:showPercent val="0"/>
          <c:showBubbleSize val="0"/>
        </c:dLbls>
        <c:gapWidth val="150"/>
        <c:overlap val="-25"/>
        <c:axId val="56896512"/>
        <c:axId val="56918784"/>
      </c:barChart>
      <c:catAx>
        <c:axId val="56896512"/>
        <c:scaling>
          <c:orientation val="minMax"/>
        </c:scaling>
        <c:delete val="0"/>
        <c:axPos val="b"/>
        <c:numFmt formatCode="General" sourceLinked="1"/>
        <c:majorTickMark val="none"/>
        <c:minorTickMark val="none"/>
        <c:tickLblPos val="nextTo"/>
        <c:spPr>
          <a:ln w="3175">
            <a:solidFill>
              <a:srgbClr val="868686"/>
            </a:solidFill>
          </a:ln>
        </c:spPr>
        <c:crossAx val="56918784"/>
        <c:crosses val="autoZero"/>
        <c:auto val="1"/>
        <c:lblAlgn val="ctr"/>
        <c:lblOffset val="100"/>
        <c:noMultiLvlLbl val="0"/>
      </c:catAx>
      <c:valAx>
        <c:axId val="56918784"/>
        <c:scaling>
          <c:orientation val="minMax"/>
        </c:scaling>
        <c:delete val="1"/>
        <c:axPos val="l"/>
        <c:numFmt formatCode="###0%" sourceLinked="1"/>
        <c:majorTickMark val="out"/>
        <c:minorTickMark val="none"/>
        <c:tickLblPos val="nextTo"/>
        <c:crossAx val="56896512"/>
        <c:crosses val="autoZero"/>
        <c:crossBetween val="between"/>
      </c:valAx>
      <c:spPr>
        <a:noFill/>
        <a:ln>
          <a:noFill/>
        </a:ln>
      </c:spPr>
    </c:plotArea>
    <c:plotVisOnly val="1"/>
    <c:dispBlanksAs val="gap"/>
    <c:showDLblsOverMax val="0"/>
  </c:chart>
  <c:spPr>
    <a:noFill/>
    <a:ln>
      <a:noFill/>
    </a:ln>
  </c:spPr>
  <c:txPr>
    <a:bodyPr/>
    <a:lstStyle/>
    <a:p>
      <a:pPr>
        <a:defRPr>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(2)'!$G$476</c:f>
              <c:strCache>
                <c:ptCount val="1"/>
                <c:pt idx="0">
                  <c:v>16 bis 24 Jahre</c:v>
                </c:pt>
              </c:strCache>
            </c:strRef>
          </c:tx>
          <c:spPr>
            <a:solidFill>
              <a:srgbClr val="14223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(2)'!$G$700:$G$702</c:f>
              <c:numCache>
                <c:formatCode>###0%</c:formatCode>
                <c:ptCount val="3"/>
                <c:pt idx="0">
                  <c:v>0.55359786847230652</c:v>
                </c:pt>
                <c:pt idx="1">
                  <c:v>0.38251402887262798</c:v>
                </c:pt>
                <c:pt idx="2">
                  <c:v>6.3888102655065657E-2</c:v>
                </c:pt>
              </c:numCache>
            </c:numRef>
          </c:val>
          <c:extLst>
            <c:ext xmlns:c16="http://schemas.microsoft.com/office/drawing/2014/chart" uri="{C3380CC4-5D6E-409C-BE32-E72D297353CC}">
              <c16:uniqueId val="{00000000-8777-45A0-AC0E-CA66EBBBCB1F}"/>
            </c:ext>
          </c:extLst>
        </c:ser>
        <c:ser>
          <c:idx val="0"/>
          <c:order val="1"/>
          <c:tx>
            <c:strRef>
              <c:f>'Sheet1 (2)'!$H$476</c:f>
              <c:strCache>
                <c:ptCount val="1"/>
                <c:pt idx="0">
                  <c:v>25 bis 34 Jahre</c:v>
                </c:pt>
              </c:strCache>
            </c:strRef>
          </c:tx>
          <c:spPr>
            <a:solidFill>
              <a:srgbClr val="254061"/>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(2)'!$H$700:$H$702</c:f>
              <c:numCache>
                <c:formatCode>###0%</c:formatCode>
                <c:ptCount val="3"/>
                <c:pt idx="0">
                  <c:v>0.60025650152597942</c:v>
                </c:pt>
                <c:pt idx="1">
                  <c:v>0.39974349847401974</c:v>
                </c:pt>
                <c:pt idx="2">
                  <c:v>0</c:v>
                </c:pt>
              </c:numCache>
            </c:numRef>
          </c:val>
          <c:extLst>
            <c:ext xmlns:c16="http://schemas.microsoft.com/office/drawing/2014/chart" uri="{C3380CC4-5D6E-409C-BE32-E72D297353CC}">
              <c16:uniqueId val="{00000001-8777-45A0-AC0E-CA66EBBBCB1F}"/>
            </c:ext>
          </c:extLst>
        </c:ser>
        <c:ser>
          <c:idx val="2"/>
          <c:order val="2"/>
          <c:tx>
            <c:strRef>
              <c:f>'Sheet1 (2)'!$I$476</c:f>
              <c:strCache>
                <c:ptCount val="1"/>
                <c:pt idx="0">
                  <c:v>35 bis 44 Jahre</c:v>
                </c:pt>
              </c:strCache>
            </c:strRef>
          </c:tx>
          <c:spPr>
            <a:solidFill>
              <a:srgbClr val="37609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(2)'!$I$700:$I$702</c:f>
              <c:numCache>
                <c:formatCode>###0%</c:formatCode>
                <c:ptCount val="3"/>
                <c:pt idx="0">
                  <c:v>0.38137568828773888</c:v>
                </c:pt>
                <c:pt idx="1">
                  <c:v>0.61862431171226173</c:v>
                </c:pt>
                <c:pt idx="2">
                  <c:v>0</c:v>
                </c:pt>
              </c:numCache>
            </c:numRef>
          </c:val>
          <c:extLst>
            <c:ext xmlns:c16="http://schemas.microsoft.com/office/drawing/2014/chart" uri="{C3380CC4-5D6E-409C-BE32-E72D297353CC}">
              <c16:uniqueId val="{00000002-8777-45A0-AC0E-CA66EBBBCB1F}"/>
            </c:ext>
          </c:extLst>
        </c:ser>
        <c:ser>
          <c:idx val="3"/>
          <c:order val="3"/>
          <c:tx>
            <c:strRef>
              <c:f>'Sheet1 (2)'!$J$476</c:f>
              <c:strCache>
                <c:ptCount val="1"/>
                <c:pt idx="0">
                  <c:v>45 bis 54 Jahre</c:v>
                </c:pt>
              </c:strCache>
            </c:strRef>
          </c:tx>
          <c:spPr>
            <a:solidFill>
              <a:srgbClr val="558ED5"/>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(2)'!$J$700:$J$702</c:f>
              <c:numCache>
                <c:formatCode>###0%</c:formatCode>
                <c:ptCount val="3"/>
                <c:pt idx="0">
                  <c:v>0.38110293866127448</c:v>
                </c:pt>
                <c:pt idx="1">
                  <c:v>0.60586012708261217</c:v>
                </c:pt>
                <c:pt idx="2">
                  <c:v>1.303693425611329E-2</c:v>
                </c:pt>
              </c:numCache>
            </c:numRef>
          </c:val>
          <c:extLst>
            <c:ext xmlns:c16="http://schemas.microsoft.com/office/drawing/2014/chart" uri="{C3380CC4-5D6E-409C-BE32-E72D297353CC}">
              <c16:uniqueId val="{00000003-8777-45A0-AC0E-CA66EBBBCB1F}"/>
            </c:ext>
          </c:extLst>
        </c:ser>
        <c:ser>
          <c:idx val="4"/>
          <c:order val="4"/>
          <c:tx>
            <c:strRef>
              <c:f>'Sheet1 (2)'!$K$476</c:f>
              <c:strCache>
                <c:ptCount val="1"/>
                <c:pt idx="0">
                  <c:v>55 bis 64 Jahre</c:v>
                </c:pt>
              </c:strCache>
            </c:strRef>
          </c:tx>
          <c:spPr>
            <a:solidFill>
              <a:srgbClr val="80ABE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(2)'!$K$700:$K$702</c:f>
              <c:numCache>
                <c:formatCode>###0%</c:formatCode>
                <c:ptCount val="3"/>
                <c:pt idx="0">
                  <c:v>0.24959138076592624</c:v>
                </c:pt>
                <c:pt idx="1">
                  <c:v>0.73925726721224694</c:v>
                </c:pt>
                <c:pt idx="2">
                  <c:v>1.1151352021827073E-2</c:v>
                </c:pt>
              </c:numCache>
            </c:numRef>
          </c:val>
          <c:extLst>
            <c:ext xmlns:c16="http://schemas.microsoft.com/office/drawing/2014/chart" uri="{C3380CC4-5D6E-409C-BE32-E72D297353CC}">
              <c16:uniqueId val="{00000004-8777-45A0-AC0E-CA66EBBBCB1F}"/>
            </c:ext>
          </c:extLst>
        </c:ser>
        <c:ser>
          <c:idx val="5"/>
          <c:order val="5"/>
          <c:tx>
            <c:strRef>
              <c:f>'Sheet1 (2)'!$L$476</c:f>
              <c:strCache>
                <c:ptCount val="1"/>
                <c:pt idx="0">
                  <c:v>ab 65 Jahre</c:v>
                </c:pt>
              </c:strCache>
            </c:strRef>
          </c:tx>
          <c:spPr>
            <a:solidFill>
              <a:srgbClr val="B9CDE5"/>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(2)'!$L$700:$L$702</c:f>
              <c:numCache>
                <c:formatCode>###0%</c:formatCode>
                <c:ptCount val="3"/>
                <c:pt idx="0">
                  <c:v>0.27117440677594679</c:v>
                </c:pt>
                <c:pt idx="1">
                  <c:v>0.71965503855641222</c:v>
                </c:pt>
                <c:pt idx="2">
                  <c:v>9.1705546676395765E-3</c:v>
                </c:pt>
              </c:numCache>
            </c:numRef>
          </c:val>
          <c:extLst>
            <c:ext xmlns:c16="http://schemas.microsoft.com/office/drawing/2014/chart" uri="{C3380CC4-5D6E-409C-BE32-E72D297353CC}">
              <c16:uniqueId val="{00000005-8777-45A0-AC0E-CA66EBBBCB1F}"/>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 (2)'!$Q$476</c:f>
              <c:strCache>
                <c:ptCount val="1"/>
                <c:pt idx="0">
                  <c:v>links der Mitte</c:v>
                </c:pt>
              </c:strCache>
            </c:strRef>
          </c:tx>
          <c:spPr>
            <a:solidFill>
              <a:srgbClr val="C0504D">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(2)'!$Q$700:$Q$702</c:f>
              <c:numCache>
                <c:formatCode>###0%</c:formatCode>
                <c:ptCount val="3"/>
                <c:pt idx="0">
                  <c:v>0.521352140500834</c:v>
                </c:pt>
                <c:pt idx="1">
                  <c:v>0.45485730332291946</c:v>
                </c:pt>
                <c:pt idx="2">
                  <c:v>2.3790556176247771E-2</c:v>
                </c:pt>
              </c:numCache>
            </c:numRef>
          </c:val>
          <c:extLst>
            <c:ext xmlns:c16="http://schemas.microsoft.com/office/drawing/2014/chart" uri="{C3380CC4-5D6E-409C-BE32-E72D297353CC}">
              <c16:uniqueId val="{00000000-5CA8-44DD-9716-DAC335F1FC71}"/>
            </c:ext>
          </c:extLst>
        </c:ser>
        <c:ser>
          <c:idx val="2"/>
          <c:order val="1"/>
          <c:tx>
            <c:strRef>
              <c:f>'Sheet1 (2)'!$R$476</c:f>
              <c:strCache>
                <c:ptCount val="1"/>
                <c:pt idx="0">
                  <c:v>Mitte</c:v>
                </c:pt>
              </c:strCache>
            </c:strRef>
          </c:tx>
          <c:spPr>
            <a:solidFill>
              <a:sysClr val="window" lastClr="FFFFFF">
                <a:lumMod val="75000"/>
              </a:sys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(2)'!$R$700:$R$702</c:f>
              <c:numCache>
                <c:formatCode>###0%</c:formatCode>
                <c:ptCount val="3"/>
                <c:pt idx="0">
                  <c:v>0.27972254963991877</c:v>
                </c:pt>
                <c:pt idx="1">
                  <c:v>0.72027745036008095</c:v>
                </c:pt>
                <c:pt idx="2">
                  <c:v>0</c:v>
                </c:pt>
              </c:numCache>
            </c:numRef>
          </c:val>
          <c:extLst>
            <c:ext xmlns:c16="http://schemas.microsoft.com/office/drawing/2014/chart" uri="{C3380CC4-5D6E-409C-BE32-E72D297353CC}">
              <c16:uniqueId val="{00000001-5CA8-44DD-9716-DAC335F1FC71}"/>
            </c:ext>
          </c:extLst>
        </c:ser>
        <c:ser>
          <c:idx val="0"/>
          <c:order val="2"/>
          <c:tx>
            <c:strRef>
              <c:f>'Sheet1 (2)'!$S$476</c:f>
              <c:strCache>
                <c:ptCount val="1"/>
                <c:pt idx="0">
                  <c:v>rechts der Mitte</c:v>
                </c:pt>
              </c:strCache>
            </c:strRef>
          </c:tx>
          <c:spPr>
            <a:solidFill>
              <a:srgbClr val="4BACC6">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(2)'!$B$700:$B$702</c:f>
              <c:strCache>
                <c:ptCount val="3"/>
                <c:pt idx="0">
                  <c:v>ja</c:v>
                </c:pt>
                <c:pt idx="1">
                  <c:v>nein</c:v>
                </c:pt>
                <c:pt idx="2">
                  <c:v>keine Angabe</c:v>
                </c:pt>
              </c:strCache>
            </c:strRef>
          </c:cat>
          <c:val>
            <c:numRef>
              <c:f>'Sheet1 (2)'!$S$700:$S$702</c:f>
              <c:numCache>
                <c:formatCode>###0%</c:formatCode>
                <c:ptCount val="3"/>
                <c:pt idx="0">
                  <c:v>0.32460814722090897</c:v>
                </c:pt>
                <c:pt idx="1">
                  <c:v>0.67539185277909097</c:v>
                </c:pt>
                <c:pt idx="2">
                  <c:v>0</c:v>
                </c:pt>
              </c:numCache>
            </c:numRef>
          </c:val>
          <c:extLst>
            <c:ext xmlns:c16="http://schemas.microsoft.com/office/drawing/2014/chart" uri="{C3380CC4-5D6E-409C-BE32-E72D297353CC}">
              <c16:uniqueId val="{00000002-5CA8-44DD-9716-DAC335F1FC71}"/>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sz="1600"/>
              <a:t>Fahrrad / E-Scooter</a:t>
            </a:r>
          </a:p>
        </c:rich>
      </c:tx>
      <c:overlay val="0"/>
    </c:title>
    <c:autoTitleDeleted val="0"/>
    <c:plotArea>
      <c:layout/>
      <c:barChart>
        <c:barDir val="col"/>
        <c:grouping val="clustered"/>
        <c:varyColors val="0"/>
        <c:ser>
          <c:idx val="1"/>
          <c:order val="0"/>
          <c:tx>
            <c:strRef>
              <c:f>'Sheet1 (2)'!$D$47</c:f>
              <c:strCache>
                <c:ptCount val="1"/>
                <c:pt idx="0">
                  <c:v>männlich</c:v>
                </c:pt>
              </c:strCache>
            </c:strRef>
          </c:tx>
          <c:spPr>
            <a:solidFill>
              <a:srgbClr val="1F497D"/>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(2)'!$D$100:$D$106</c:f>
              <c:numCache>
                <c:formatCode>###0%</c:formatCode>
                <c:ptCount val="7"/>
                <c:pt idx="0">
                  <c:v>0.17891170010264243</c:v>
                </c:pt>
                <c:pt idx="1">
                  <c:v>0.31645379342173302</c:v>
                </c:pt>
                <c:pt idx="2">
                  <c:v>8.053835846810746E-2</c:v>
                </c:pt>
                <c:pt idx="3">
                  <c:v>0.18438063322260961</c:v>
                </c:pt>
                <c:pt idx="4">
                  <c:v>0.22255602911356254</c:v>
                </c:pt>
                <c:pt idx="5">
                  <c:v>1.7159485671345214E-2</c:v>
                </c:pt>
                <c:pt idx="6">
                  <c:v>0</c:v>
                </c:pt>
              </c:numCache>
            </c:numRef>
          </c:val>
          <c:extLst>
            <c:ext xmlns:c16="http://schemas.microsoft.com/office/drawing/2014/chart" uri="{C3380CC4-5D6E-409C-BE32-E72D297353CC}">
              <c16:uniqueId val="{00000000-CE4A-48DE-8FF4-F007698686FE}"/>
            </c:ext>
          </c:extLst>
        </c:ser>
        <c:ser>
          <c:idx val="2"/>
          <c:order val="1"/>
          <c:tx>
            <c:strRef>
              <c:f>'Sheet1 (2)'!$E$47</c:f>
              <c:strCache>
                <c:ptCount val="1"/>
                <c:pt idx="0">
                  <c:v>weiblich</c:v>
                </c:pt>
              </c:strCache>
            </c:strRef>
          </c:tx>
          <c:spPr>
            <a:solidFill>
              <a:srgbClr val="C0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(2)'!$E$100:$E$106</c:f>
              <c:numCache>
                <c:formatCode>###0%</c:formatCode>
                <c:ptCount val="7"/>
                <c:pt idx="0">
                  <c:v>0.19778355984497825</c:v>
                </c:pt>
                <c:pt idx="1">
                  <c:v>0.19263765020450119</c:v>
                </c:pt>
                <c:pt idx="2">
                  <c:v>6.4091461499908881E-2</c:v>
                </c:pt>
                <c:pt idx="3">
                  <c:v>0.19906347751326384</c:v>
                </c:pt>
                <c:pt idx="4">
                  <c:v>0.31900947076557873</c:v>
                </c:pt>
                <c:pt idx="5">
                  <c:v>1.4376626343510763E-2</c:v>
                </c:pt>
                <c:pt idx="6">
                  <c:v>1.3037753828257712E-2</c:v>
                </c:pt>
              </c:numCache>
            </c:numRef>
          </c:val>
          <c:extLst>
            <c:ext xmlns:c16="http://schemas.microsoft.com/office/drawing/2014/chart" uri="{C3380CC4-5D6E-409C-BE32-E72D297353CC}">
              <c16:uniqueId val="{00000001-CE4A-48DE-8FF4-F007698686FE}"/>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sz="1600"/>
              <a:t>Fahrrad / E-Scooter</a:t>
            </a:r>
          </a:p>
        </c:rich>
      </c:tx>
      <c:overlay val="0"/>
    </c:title>
    <c:autoTitleDeleted val="0"/>
    <c:plotArea>
      <c:layout/>
      <c:barChart>
        <c:barDir val="col"/>
        <c:grouping val="clustered"/>
        <c:varyColors val="0"/>
        <c:ser>
          <c:idx val="1"/>
          <c:order val="0"/>
          <c:tx>
            <c:strRef>
              <c:f>'Sheet1 (2)'!$M$47</c:f>
              <c:strCache>
                <c:ptCount val="1"/>
                <c:pt idx="0">
                  <c:v>Unterschicht</c:v>
                </c:pt>
              </c:strCache>
            </c:strRef>
          </c:tx>
          <c:spPr>
            <a:solidFill>
              <a:srgbClr val="CCDDAB"/>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(2)'!$M$100:$M$106</c:f>
              <c:numCache>
                <c:formatCode>###0%</c:formatCode>
                <c:ptCount val="7"/>
                <c:pt idx="0">
                  <c:v>0.11281842236232612</c:v>
                </c:pt>
                <c:pt idx="1">
                  <c:v>0.21141432791495213</c:v>
                </c:pt>
                <c:pt idx="2">
                  <c:v>8.8479769153558999E-2</c:v>
                </c:pt>
                <c:pt idx="3">
                  <c:v>0.26607667482223757</c:v>
                </c:pt>
                <c:pt idx="4">
                  <c:v>0.2989979215367593</c:v>
                </c:pt>
                <c:pt idx="5">
                  <c:v>2.2212884210166109E-2</c:v>
                </c:pt>
                <c:pt idx="6">
                  <c:v>0</c:v>
                </c:pt>
              </c:numCache>
            </c:numRef>
          </c:val>
          <c:extLst>
            <c:ext xmlns:c16="http://schemas.microsoft.com/office/drawing/2014/chart" uri="{C3380CC4-5D6E-409C-BE32-E72D297353CC}">
              <c16:uniqueId val="{00000000-8B37-42F2-872F-6E6475509A7D}"/>
            </c:ext>
          </c:extLst>
        </c:ser>
        <c:ser>
          <c:idx val="0"/>
          <c:order val="1"/>
          <c:tx>
            <c:strRef>
              <c:f>'Sheet1 (2)'!$N$47</c:f>
              <c:strCache>
                <c:ptCount val="1"/>
                <c:pt idx="0">
                  <c:v>Mittelschicht</c:v>
                </c:pt>
              </c:strCache>
            </c:strRef>
          </c:tx>
          <c:spPr>
            <a:solidFill>
              <a:srgbClr val="91B549"/>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(2)'!$N$100:$N$106</c:f>
              <c:numCache>
                <c:formatCode>###0%</c:formatCode>
                <c:ptCount val="7"/>
                <c:pt idx="0">
                  <c:v>0.18589711465809991</c:v>
                </c:pt>
                <c:pt idx="1">
                  <c:v>0.24198371594587054</c:v>
                </c:pt>
                <c:pt idx="2">
                  <c:v>7.3458525630504354E-2</c:v>
                </c:pt>
                <c:pt idx="3">
                  <c:v>0.19175191698290184</c:v>
                </c:pt>
                <c:pt idx="4">
                  <c:v>0.29267035282817455</c:v>
                </c:pt>
                <c:pt idx="5">
                  <c:v>1.2180333254908469E-2</c:v>
                </c:pt>
                <c:pt idx="6" formatCode="###0.0%">
                  <c:v>2.0580406995409787E-3</c:v>
                </c:pt>
              </c:numCache>
            </c:numRef>
          </c:val>
          <c:extLst>
            <c:ext xmlns:c16="http://schemas.microsoft.com/office/drawing/2014/chart" uri="{C3380CC4-5D6E-409C-BE32-E72D297353CC}">
              <c16:uniqueId val="{00000001-8B37-42F2-872F-6E6475509A7D}"/>
            </c:ext>
          </c:extLst>
        </c:ser>
        <c:ser>
          <c:idx val="2"/>
          <c:order val="2"/>
          <c:tx>
            <c:strRef>
              <c:f>'Sheet1 (2)'!$O$47</c:f>
              <c:strCache>
                <c:ptCount val="1"/>
                <c:pt idx="0">
                  <c:v>Oberschicht</c:v>
                </c:pt>
              </c:strCache>
            </c:strRef>
          </c:tx>
          <c:spPr>
            <a:solidFill>
              <a:srgbClr val="4F6228"/>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(2)'!$O$100:$O$106</c:f>
              <c:numCache>
                <c:formatCode>###0%</c:formatCode>
                <c:ptCount val="7"/>
                <c:pt idx="0">
                  <c:v>0.27101051549805211</c:v>
                </c:pt>
                <c:pt idx="1">
                  <c:v>0.31540688843085801</c:v>
                </c:pt>
                <c:pt idx="2">
                  <c:v>6.3302778479172192E-2</c:v>
                </c:pt>
                <c:pt idx="3">
                  <c:v>0.17060299488780395</c:v>
                </c:pt>
                <c:pt idx="4">
                  <c:v>0.16011206412296947</c:v>
                </c:pt>
                <c:pt idx="5">
                  <c:v>1.2830166122391748E-2</c:v>
                </c:pt>
                <c:pt idx="6">
                  <c:v>6.7345924587520556E-3</c:v>
                </c:pt>
              </c:numCache>
            </c:numRef>
          </c:val>
          <c:extLst>
            <c:ext xmlns:c16="http://schemas.microsoft.com/office/drawing/2014/chart" uri="{C3380CC4-5D6E-409C-BE32-E72D297353CC}">
              <c16:uniqueId val="{00000002-8B37-42F2-872F-6E6475509A7D}"/>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a:pPr>
            <a:r>
              <a:rPr lang="de-DE" sz="1600"/>
              <a:t>Fahrrad / E-Scooter</a:t>
            </a:r>
          </a:p>
        </c:rich>
      </c:tx>
      <c:overlay val="0"/>
    </c:title>
    <c:autoTitleDeleted val="0"/>
    <c:plotArea>
      <c:layout/>
      <c:barChart>
        <c:barDir val="col"/>
        <c:grouping val="clustered"/>
        <c:varyColors val="0"/>
        <c:ser>
          <c:idx val="1"/>
          <c:order val="0"/>
          <c:tx>
            <c:strRef>
              <c:f>'Sheet1 (2)'!$Q$47</c:f>
              <c:strCache>
                <c:ptCount val="1"/>
                <c:pt idx="0">
                  <c:v>links der Mitte</c:v>
                </c:pt>
              </c:strCache>
            </c:strRef>
          </c:tx>
          <c:spPr>
            <a:solidFill>
              <a:srgbClr val="C0504D">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(2)'!$Q$100:$Q$106</c:f>
              <c:numCache>
                <c:formatCode>###0%</c:formatCode>
                <c:ptCount val="7"/>
                <c:pt idx="0">
                  <c:v>0.221539798073635</c:v>
                </c:pt>
                <c:pt idx="1">
                  <c:v>0.28436364572423728</c:v>
                </c:pt>
                <c:pt idx="2">
                  <c:v>6.5201587804793071E-2</c:v>
                </c:pt>
                <c:pt idx="3">
                  <c:v>0.20389460369983339</c:v>
                </c:pt>
                <c:pt idx="4">
                  <c:v>0.19425209542209784</c:v>
                </c:pt>
                <c:pt idx="5">
                  <c:v>2.3876952555037481E-2</c:v>
                </c:pt>
                <c:pt idx="6">
                  <c:v>6.8713167203661822E-3</c:v>
                </c:pt>
              </c:numCache>
            </c:numRef>
          </c:val>
          <c:extLst>
            <c:ext xmlns:c16="http://schemas.microsoft.com/office/drawing/2014/chart" uri="{C3380CC4-5D6E-409C-BE32-E72D297353CC}">
              <c16:uniqueId val="{00000000-BAE5-4035-9664-16B6F4C81E46}"/>
            </c:ext>
          </c:extLst>
        </c:ser>
        <c:ser>
          <c:idx val="2"/>
          <c:order val="1"/>
          <c:tx>
            <c:strRef>
              <c:f>'Sheet1 (2)'!$R$47</c:f>
              <c:strCache>
                <c:ptCount val="1"/>
                <c:pt idx="0">
                  <c:v>Mitte</c:v>
                </c:pt>
              </c:strCache>
            </c:strRef>
          </c:tx>
          <c:spPr>
            <a:solidFill>
              <a:sysClr val="window" lastClr="FFFFFF">
                <a:lumMod val="75000"/>
              </a:sys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(2)'!$R$100:$R$106</c:f>
              <c:numCache>
                <c:formatCode>###0%</c:formatCode>
                <c:ptCount val="7"/>
                <c:pt idx="0">
                  <c:v>0.17971568560433129</c:v>
                </c:pt>
                <c:pt idx="1">
                  <c:v>0.29304017627736167</c:v>
                </c:pt>
                <c:pt idx="2">
                  <c:v>7.9569229608528635E-2</c:v>
                </c:pt>
                <c:pt idx="3">
                  <c:v>0.174693488106969</c:v>
                </c:pt>
                <c:pt idx="4">
                  <c:v>0.26748054728600207</c:v>
                </c:pt>
                <c:pt idx="5">
                  <c:v>5.5008731168066398E-3</c:v>
                </c:pt>
                <c:pt idx="6">
                  <c:v>0</c:v>
                </c:pt>
              </c:numCache>
            </c:numRef>
          </c:val>
          <c:extLst>
            <c:ext xmlns:c16="http://schemas.microsoft.com/office/drawing/2014/chart" uri="{C3380CC4-5D6E-409C-BE32-E72D297353CC}">
              <c16:uniqueId val="{00000001-BAE5-4035-9664-16B6F4C81E46}"/>
            </c:ext>
          </c:extLst>
        </c:ser>
        <c:ser>
          <c:idx val="0"/>
          <c:order val="2"/>
          <c:tx>
            <c:strRef>
              <c:f>'Sheet1 (2)'!$S$47</c:f>
              <c:strCache>
                <c:ptCount val="1"/>
                <c:pt idx="0">
                  <c:v>rechts der Mitte</c:v>
                </c:pt>
              </c:strCache>
            </c:strRef>
          </c:tx>
          <c:spPr>
            <a:solidFill>
              <a:srgbClr val="4BACC6">
                <a:lumMod val="60000"/>
                <a:lumOff val="40000"/>
              </a:srgb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 (2)'!$B$100:$B$106</c:f>
              <c:strCache>
                <c:ptCount val="7"/>
                <c:pt idx="0">
                  <c:v>täglich</c:v>
                </c:pt>
                <c:pt idx="1">
                  <c:v>mehrmals die Woche</c:v>
                </c:pt>
                <c:pt idx="2">
                  <c:v>einmal die Woche</c:v>
                </c:pt>
                <c:pt idx="3">
                  <c:v>seltener als einmal die Woche</c:v>
                </c:pt>
                <c:pt idx="4">
                  <c:v>nie</c:v>
                </c:pt>
                <c:pt idx="5">
                  <c:v>weiß nicht</c:v>
                </c:pt>
                <c:pt idx="6">
                  <c:v>keine Angabe</c:v>
                </c:pt>
              </c:strCache>
            </c:strRef>
          </c:cat>
          <c:val>
            <c:numRef>
              <c:f>'Sheet1 (2)'!$S$100:$S$106</c:f>
              <c:numCache>
                <c:formatCode>###0%</c:formatCode>
                <c:ptCount val="7"/>
                <c:pt idx="0">
                  <c:v>0.14901848329358841</c:v>
                </c:pt>
                <c:pt idx="1">
                  <c:v>0.21869197511639279</c:v>
                </c:pt>
                <c:pt idx="2">
                  <c:v>7.7693650424493457E-2</c:v>
                </c:pt>
                <c:pt idx="3">
                  <c:v>0.22012894245203793</c:v>
                </c:pt>
                <c:pt idx="4">
                  <c:v>0.32808400532678467</c:v>
                </c:pt>
                <c:pt idx="5">
                  <c:v>6.3829433867029226E-3</c:v>
                </c:pt>
                <c:pt idx="6">
                  <c:v>0</c:v>
                </c:pt>
              </c:numCache>
            </c:numRef>
          </c:val>
          <c:extLst>
            <c:ext xmlns:c16="http://schemas.microsoft.com/office/drawing/2014/chart" uri="{C3380CC4-5D6E-409C-BE32-E72D297353CC}">
              <c16:uniqueId val="{00000002-BAE5-4035-9664-16B6F4C81E46}"/>
            </c:ext>
          </c:extLst>
        </c:ser>
        <c:dLbls>
          <c:showLegendKey val="0"/>
          <c:showVal val="1"/>
          <c:showCatName val="0"/>
          <c:showSerName val="0"/>
          <c:showPercent val="0"/>
          <c:showBubbleSize val="0"/>
        </c:dLbls>
        <c:gapWidth val="150"/>
        <c:overlap val="-25"/>
        <c:axId val="184621312"/>
        <c:axId val="184639488"/>
      </c:barChart>
      <c:catAx>
        <c:axId val="184621312"/>
        <c:scaling>
          <c:orientation val="minMax"/>
        </c:scaling>
        <c:delete val="0"/>
        <c:axPos val="b"/>
        <c:numFmt formatCode="General" sourceLinked="1"/>
        <c:majorTickMark val="none"/>
        <c:minorTickMark val="none"/>
        <c:tickLblPos val="nextTo"/>
        <c:spPr>
          <a:ln w="3175"/>
        </c:spPr>
        <c:crossAx val="184639488"/>
        <c:crosses val="autoZero"/>
        <c:auto val="1"/>
        <c:lblAlgn val="ctr"/>
        <c:lblOffset val="100"/>
        <c:noMultiLvlLbl val="0"/>
      </c:catAx>
      <c:valAx>
        <c:axId val="184639488"/>
        <c:scaling>
          <c:orientation val="minMax"/>
        </c:scaling>
        <c:delete val="1"/>
        <c:axPos val="l"/>
        <c:numFmt formatCode="###0%" sourceLinked="1"/>
        <c:majorTickMark val="out"/>
        <c:minorTickMark val="none"/>
        <c:tickLblPos val="nextTo"/>
        <c:crossAx val="184621312"/>
        <c:crosses val="autoZero"/>
        <c:crossBetween val="between"/>
      </c:valAx>
      <c:spPr>
        <a:noFill/>
        <a:ln>
          <a:noFill/>
        </a:ln>
      </c:spPr>
    </c:plotArea>
    <c:legend>
      <c:legendPos val="t"/>
      <c:overlay val="0"/>
    </c:legend>
    <c:plotVisOnly val="1"/>
    <c:dispBlanksAs val="gap"/>
    <c:showDLblsOverMax val="0"/>
  </c:chart>
  <c:spPr>
    <a:noFill/>
    <a:ln>
      <a:noFill/>
    </a:ln>
  </c:spPr>
  <c:txPr>
    <a:bodyPr/>
    <a:lstStyle/>
    <a:p>
      <a:pPr>
        <a:defRPr sz="1000">
          <a:latin typeface="Calibri" panose="020F0502020204030204" pitchFamily="34" charset="0"/>
          <a:cs typeface="Calibri" panose="020F0502020204030204" pitchFamily="34" charset="0"/>
        </a:defRPr>
      </a:pPr>
      <a:endParaRPr lang="de-DE"/>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5CD0465-35AE-4D4C-859B-C161C957E0E1}" type="datetimeFigureOut">
              <a:rPr lang="de-DE" smtClean="0"/>
              <a:t>06.01.2026</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259D098-D779-4928-9622-DC9A13D70CB1}" type="slidenum">
              <a:rPr lang="de-DE" smtClean="0"/>
              <a:t>‹Nr.›</a:t>
            </a:fld>
            <a:endParaRPr lang="de-DE"/>
          </a:p>
        </p:txBody>
      </p:sp>
    </p:spTree>
    <p:extLst>
      <p:ext uri="{BB962C8B-B14F-4D97-AF65-F5344CB8AC3E}">
        <p14:creationId xmlns:p14="http://schemas.microsoft.com/office/powerpoint/2010/main" val="4187174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54B7C1C-C2AC-42F2-B445-2038CADFE058}" type="datetimeFigureOut">
              <a:rPr lang="de-DE" smtClean="0"/>
              <a:t>06.01.2026</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ED2F750-2C3D-4909-A95E-325D1E363939}" type="slidenum">
              <a:rPr lang="de-DE" smtClean="0"/>
              <a:t>‹Nr.›</a:t>
            </a:fld>
            <a:endParaRPr lang="de-DE"/>
          </a:p>
        </p:txBody>
      </p:sp>
    </p:spTree>
    <p:extLst>
      <p:ext uri="{BB962C8B-B14F-4D97-AF65-F5344CB8AC3E}">
        <p14:creationId xmlns:p14="http://schemas.microsoft.com/office/powerpoint/2010/main" val="2474158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5" name="Rechteck 4"/>
          <p:cNvSpPr/>
          <p:nvPr/>
        </p:nvSpPr>
        <p:spPr>
          <a:xfrm>
            <a:off x="4092915" y="4221164"/>
            <a:ext cx="8099087" cy="836872"/>
          </a:xfrm>
          <a:prstGeom prst="rect">
            <a:avLst/>
          </a:prstGeom>
          <a:solidFill>
            <a:srgbClr val="91191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sp>
        <p:nvSpPr>
          <p:cNvPr id="6" name="Rechteck 5"/>
          <p:cNvSpPr/>
          <p:nvPr/>
        </p:nvSpPr>
        <p:spPr>
          <a:xfrm>
            <a:off x="2" y="4221163"/>
            <a:ext cx="551382" cy="1249362"/>
          </a:xfrm>
          <a:prstGeom prst="rect">
            <a:avLst/>
          </a:prstGeom>
          <a:solidFill>
            <a:srgbClr val="113C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sp>
        <p:nvSpPr>
          <p:cNvPr id="2" name="Titel 1"/>
          <p:cNvSpPr>
            <a:spLocks noGrp="1"/>
          </p:cNvSpPr>
          <p:nvPr>
            <p:ph type="ctrTitle"/>
          </p:nvPr>
        </p:nvSpPr>
        <p:spPr>
          <a:xfrm>
            <a:off x="1487488" y="548687"/>
            <a:ext cx="10363200" cy="1470025"/>
          </a:xfrm>
        </p:spPr>
        <p:txBody>
          <a:bodyPr>
            <a:normAutofit/>
          </a:bodyPr>
          <a:lstStyle>
            <a:lvl1pPr algn="r">
              <a:defRPr sz="4000" b="1">
                <a:latin typeface="Calibri" panose="020F0502020204030204" pitchFamily="34" charset="0"/>
                <a:cs typeface="Calibri" panose="020F0502020204030204" pitchFamily="34" charset="0"/>
              </a:defRPr>
            </a:lvl1pPr>
          </a:lstStyle>
          <a:p>
            <a:r>
              <a:rPr lang="de-DE" dirty="0"/>
              <a:t>Titelmasterformat durch Klicken bearbeiten</a:t>
            </a:r>
          </a:p>
        </p:txBody>
      </p:sp>
      <p:sp>
        <p:nvSpPr>
          <p:cNvPr id="3" name="Untertitel 2"/>
          <p:cNvSpPr>
            <a:spLocks noGrp="1"/>
          </p:cNvSpPr>
          <p:nvPr>
            <p:ph type="subTitle" idx="1"/>
          </p:nvPr>
        </p:nvSpPr>
        <p:spPr>
          <a:xfrm>
            <a:off x="1489789" y="2032122"/>
            <a:ext cx="10358603" cy="1180854"/>
          </a:xfrm>
        </p:spPr>
        <p:txBody>
          <a:bodyPr/>
          <a:lstStyle>
            <a:lvl1pPr marL="0" indent="0" algn="r">
              <a:buNone/>
              <a:defRPr sz="3600">
                <a:solidFill>
                  <a:schemeClr val="tx1"/>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5" name="Textplatzhalter 14"/>
          <p:cNvSpPr>
            <a:spLocks noGrp="1"/>
          </p:cNvSpPr>
          <p:nvPr>
            <p:ph type="body" sz="quarter" idx="11"/>
          </p:nvPr>
        </p:nvSpPr>
        <p:spPr>
          <a:xfrm>
            <a:off x="1488549" y="3306585"/>
            <a:ext cx="10361083" cy="756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r">
              <a:buNone/>
              <a:defRPr lang="de-DE" sz="2800" smtClean="0">
                <a:solidFill>
                  <a:schemeClr val="bg1">
                    <a:lumMod val="50000"/>
                  </a:schemeClr>
                </a:solidFill>
                <a:latin typeface="Calibri" panose="020F0502020204030204" pitchFamily="34" charset="0"/>
                <a:cs typeface="Calibri" panose="020F0502020204030204" pitchFamily="34" charset="0"/>
              </a:defRPr>
            </a:lvl1pPr>
            <a:lvl2pPr marL="457200" indent="0" algn="r">
              <a:buNone/>
              <a:defRPr lang="de-DE" smtClean="0">
                <a:solidFill>
                  <a:schemeClr val="tx1">
                    <a:tint val="75000"/>
                  </a:schemeClr>
                </a:solidFill>
              </a:defRPr>
            </a:lvl2pPr>
            <a:lvl3pPr marL="914400" indent="0" algn="r">
              <a:buNone/>
              <a:defRPr lang="de-DE" smtClean="0">
                <a:solidFill>
                  <a:schemeClr val="tx1">
                    <a:tint val="75000"/>
                  </a:schemeClr>
                </a:solidFill>
              </a:defRPr>
            </a:lvl3pPr>
            <a:lvl4pPr marL="1371600" indent="0" algn="r">
              <a:buNone/>
              <a:defRPr lang="de-DE" smtClean="0">
                <a:solidFill>
                  <a:schemeClr val="tx1">
                    <a:tint val="75000"/>
                  </a:schemeClr>
                </a:solidFill>
              </a:defRPr>
            </a:lvl4pPr>
            <a:lvl5pPr marL="1828800" indent="0" algn="r">
              <a:buNone/>
              <a:defRPr lang="de-DE">
                <a:solidFill>
                  <a:schemeClr val="tx1">
                    <a:tint val="75000"/>
                  </a:schemeClr>
                </a:solidFill>
              </a:defRPr>
            </a:lvl5pPr>
          </a:lstStyle>
          <a:p>
            <a:pPr marL="342900" lvl="0" indent="-342900" algn="r"/>
            <a:r>
              <a:rPr lang="de-DE" dirty="0"/>
              <a:t>Formatvorlagen des Textmasters bearbeiten</a:t>
            </a:r>
          </a:p>
          <a:p>
            <a:pPr marL="742950" lvl="1" indent="-285750" algn="ctr"/>
            <a:r>
              <a:rPr lang="de-DE" dirty="0"/>
              <a:t>Zweite Ebene</a:t>
            </a:r>
          </a:p>
          <a:p>
            <a:pPr marL="1143000" lvl="2" indent="-228600" algn="ctr"/>
            <a:r>
              <a:rPr lang="de-DE" dirty="0"/>
              <a:t>Dritte Ebene</a:t>
            </a:r>
          </a:p>
          <a:p>
            <a:pPr marL="1600200" lvl="3" indent="-228600" algn="ctr"/>
            <a:r>
              <a:rPr lang="de-DE" dirty="0"/>
              <a:t>Vierte Ebene</a:t>
            </a:r>
          </a:p>
          <a:p>
            <a:pPr marL="2057400" lvl="4" indent="-228600" algn="ctr"/>
            <a:r>
              <a:rPr lang="de-DE" dirty="0"/>
              <a:t>Fünfte Ebene</a:t>
            </a:r>
          </a:p>
        </p:txBody>
      </p:sp>
      <p:sp>
        <p:nvSpPr>
          <p:cNvPr id="12" name="Rechteck 11">
            <a:extLst>
              <a:ext uri="{FF2B5EF4-FFF2-40B4-BE49-F238E27FC236}">
                <a16:creationId xmlns:a16="http://schemas.microsoft.com/office/drawing/2014/main" id="{F627F0B4-DB34-4563-ADDD-8C89EC198F85}"/>
              </a:ext>
            </a:extLst>
          </p:cNvPr>
          <p:cNvSpPr/>
          <p:nvPr userDrawn="1"/>
        </p:nvSpPr>
        <p:spPr>
          <a:xfrm>
            <a:off x="4092915" y="5058036"/>
            <a:ext cx="8099087" cy="412492"/>
          </a:xfrm>
          <a:prstGeom prst="rect">
            <a:avLst/>
          </a:prstGeom>
          <a:solidFill>
            <a:srgbClr val="113C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632" y="4221325"/>
            <a:ext cx="3193036" cy="1249200"/>
          </a:xfrm>
          <a:prstGeom prst="rect">
            <a:avLst/>
          </a:prstGeom>
        </p:spPr>
      </p:pic>
    </p:spTree>
    <p:extLst>
      <p:ext uri="{BB962C8B-B14F-4D97-AF65-F5344CB8AC3E}">
        <p14:creationId xmlns:p14="http://schemas.microsoft.com/office/powerpoint/2010/main" val="125125527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ontak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332333" y="5661312"/>
            <a:ext cx="11520000" cy="576000"/>
          </a:xfrm>
        </p:spPr>
        <p:txBody>
          <a:bodyPr anchor="t">
            <a:noAutofit/>
          </a:bodyPr>
          <a:lstStyle>
            <a:lvl1pPr marL="0" indent="0">
              <a:buNone/>
              <a:defRPr sz="1000">
                <a:solidFill>
                  <a:schemeClr val="bg1">
                    <a:lumMod val="50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66849" y="6377349"/>
            <a:ext cx="1387584" cy="406800"/>
          </a:xfrm>
          <a:prstGeom prst="rect">
            <a:avLst/>
          </a:prstGeom>
        </p:spPr>
      </p:pic>
      <p:sp>
        <p:nvSpPr>
          <p:cNvPr id="2" name="Textplatzhalter 21">
            <a:extLst>
              <a:ext uri="{FF2B5EF4-FFF2-40B4-BE49-F238E27FC236}">
                <a16:creationId xmlns:a16="http://schemas.microsoft.com/office/drawing/2014/main" id="{C660E6D5-6C2D-28B7-D303-D3210B1E88C2}"/>
              </a:ext>
            </a:extLst>
          </p:cNvPr>
          <p:cNvSpPr>
            <a:spLocks noGrp="1"/>
          </p:cNvSpPr>
          <p:nvPr>
            <p:ph type="body" sz="quarter" idx="15"/>
          </p:nvPr>
        </p:nvSpPr>
        <p:spPr>
          <a:xfrm>
            <a:off x="338325" y="1700814"/>
            <a:ext cx="11520000" cy="3825012"/>
          </a:xfrm>
        </p:spPr>
        <p:txBody>
          <a:bodyPr>
            <a:noAutofit/>
          </a:bodyPr>
          <a:lstStyle>
            <a:lvl1pPr marL="0" indent="0" algn="ctr">
              <a:spcBef>
                <a:spcPts val="0"/>
              </a:spcBef>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Tree>
    <p:extLst>
      <p:ext uri="{BB962C8B-B14F-4D97-AF65-F5344CB8AC3E}">
        <p14:creationId xmlns:p14="http://schemas.microsoft.com/office/powerpoint/2010/main" val="6351422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ischenüberschrif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13" name="Textplatzhalter 21"/>
          <p:cNvSpPr>
            <a:spLocks noGrp="1"/>
          </p:cNvSpPr>
          <p:nvPr>
            <p:ph type="body" sz="quarter" idx="16"/>
          </p:nvPr>
        </p:nvSpPr>
        <p:spPr>
          <a:xfrm>
            <a:off x="336000" y="1556792"/>
            <a:ext cx="11520000" cy="1152128"/>
          </a:xfrm>
        </p:spPr>
        <p:txBody>
          <a:bodyPr bIns="0" anchor="ctr">
            <a:noAutofit/>
          </a:bodyPr>
          <a:lstStyle>
            <a:lvl1pPr marL="0" indent="0">
              <a:lnSpc>
                <a:spcPct val="80000"/>
              </a:lnSpc>
              <a:spcBef>
                <a:spcPts val="0"/>
              </a:spcBef>
              <a:buNone/>
              <a:defRPr sz="24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28800" y="1268760"/>
            <a:ext cx="11534400" cy="0"/>
          </a:xfrm>
          <a:prstGeom prst="line">
            <a:avLst/>
          </a:prstGeom>
          <a:ln w="38100">
            <a:solidFill>
              <a:srgbClr val="113C6A"/>
            </a:solidFill>
          </a:ln>
        </p:spPr>
        <p:style>
          <a:lnRef idx="1">
            <a:schemeClr val="accent1"/>
          </a:lnRef>
          <a:fillRef idx="0">
            <a:schemeClr val="accent1"/>
          </a:fillRef>
          <a:effectRef idx="0">
            <a:schemeClr val="accent1"/>
          </a:effectRef>
          <a:fontRef idx="minor">
            <a:schemeClr val="tx1"/>
          </a:fontRef>
        </p:style>
      </p:cxn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66849" y="6377349"/>
            <a:ext cx="1387584" cy="406800"/>
          </a:xfrm>
          <a:prstGeom prst="rect">
            <a:avLst/>
          </a:prstGeom>
        </p:spPr>
      </p:pic>
    </p:spTree>
    <p:extLst>
      <p:ext uri="{BB962C8B-B14F-4D97-AF65-F5344CB8AC3E}">
        <p14:creationId xmlns:p14="http://schemas.microsoft.com/office/powerpoint/2010/main" val="19833138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 und Tex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22" name="Textplatzhalter 21"/>
          <p:cNvSpPr>
            <a:spLocks noGrp="1"/>
          </p:cNvSpPr>
          <p:nvPr>
            <p:ph type="body" sz="quarter" idx="15"/>
          </p:nvPr>
        </p:nvSpPr>
        <p:spPr>
          <a:xfrm>
            <a:off x="334433" y="689029"/>
            <a:ext cx="11520000" cy="5476821"/>
          </a:xfrm>
        </p:spPr>
        <p:txBody>
          <a:bodyPr>
            <a:noAutofit/>
          </a:bodyPr>
          <a:lstStyle>
            <a:lvl1pPr marL="0" indent="0">
              <a:spcBef>
                <a:spcPts val="0"/>
              </a:spcBef>
              <a:spcAft>
                <a:spcPts val="600"/>
              </a:spcAft>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sp>
        <p:nvSpPr>
          <p:cNvPr id="11" name="Foliennummernplatzhalter 5"/>
          <p:cNvSpPr txBox="1">
            <a:spLocks/>
          </p:cNvSpPr>
          <p:nvPr userDrawn="1"/>
        </p:nvSpPr>
        <p:spPr>
          <a:xfrm>
            <a:off x="143349" y="6377349"/>
            <a:ext cx="768072"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cxnSp>
        <p:nvCxnSpPr>
          <p:cNvPr id="16" name="Gerader Verbinder 15"/>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sp>
        <p:nvSpPr>
          <p:cNvPr id="14" name="Textplatzhalter 21"/>
          <p:cNvSpPr>
            <a:spLocks noGrp="1"/>
          </p:cNvSpPr>
          <p:nvPr>
            <p:ph type="body" sz="quarter" idx="17"/>
          </p:nvPr>
        </p:nvSpPr>
        <p:spPr>
          <a:xfrm>
            <a:off x="911429" y="6377066"/>
            <a:ext cx="10009104"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pic>
        <p:nvPicPr>
          <p:cNvPr id="4" name="Grafik 3" descr="Ein Bild, das Text, Schrift, Grafiken, Poster enthält.&#10;&#10;Automatisch generierte Beschreibung">
            <a:extLst>
              <a:ext uri="{FF2B5EF4-FFF2-40B4-BE49-F238E27FC236}">
                <a16:creationId xmlns:a16="http://schemas.microsoft.com/office/drawing/2014/main" id="{344DD73A-C5D2-8F42-9BCB-51C9AB1034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5502" y="6377349"/>
            <a:ext cx="843818" cy="406800"/>
          </a:xfrm>
          <a:prstGeom prst="rect">
            <a:avLst/>
          </a:prstGeom>
        </p:spPr>
      </p:pic>
    </p:spTree>
    <p:extLst>
      <p:ext uri="{BB962C8B-B14F-4D97-AF65-F5344CB8AC3E}">
        <p14:creationId xmlns:p14="http://schemas.microsoft.com/office/powerpoint/2010/main" val="181829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Grafik und Tex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48" y="6377349"/>
            <a:ext cx="768069"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22" name="Textplatzhalter 21"/>
          <p:cNvSpPr>
            <a:spLocks noGrp="1"/>
          </p:cNvSpPr>
          <p:nvPr>
            <p:ph type="body" sz="quarter" idx="15"/>
          </p:nvPr>
        </p:nvSpPr>
        <p:spPr>
          <a:xfrm>
            <a:off x="334433" y="4868870"/>
            <a:ext cx="11520000" cy="1380157"/>
          </a:xfrm>
        </p:spPr>
        <p:txBody>
          <a:bodyPr>
            <a:noAutofit/>
          </a:bodyPr>
          <a:lstStyle>
            <a:lvl1pPr marL="0" indent="0">
              <a:spcBef>
                <a:spcPts val="0"/>
              </a:spcBef>
              <a:spcAft>
                <a:spcPts val="300"/>
              </a:spcAft>
              <a:buNone/>
              <a:defRPr sz="1600">
                <a:latin typeface="Calibri" panose="020F0502020204030204" pitchFamily="34" charset="0"/>
                <a:cs typeface="Calibri" panose="020F0502020204030204" pitchFamily="34" charset="0"/>
              </a:defRPr>
            </a:lvl1pPr>
            <a:lvl5pPr marL="0" indent="0">
              <a:buNone/>
              <a:defRPr/>
            </a:lvl5pPr>
          </a:lstStyle>
          <a:p>
            <a:pPr lvl="0"/>
            <a:r>
              <a:rPr lang="de-DE"/>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sp>
        <p:nvSpPr>
          <p:cNvPr id="11" name="Textplatzhalter 21"/>
          <p:cNvSpPr>
            <a:spLocks noGrp="1"/>
          </p:cNvSpPr>
          <p:nvPr>
            <p:ph type="body" sz="quarter" idx="17"/>
          </p:nvPr>
        </p:nvSpPr>
        <p:spPr>
          <a:xfrm>
            <a:off x="911429" y="6377066"/>
            <a:ext cx="10009106"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pic>
        <p:nvPicPr>
          <p:cNvPr id="2" name="Grafik 1" descr="Ein Bild, das Text, Schrift, Grafiken, Poster enthält.&#10;&#10;Automatisch generierte Beschreibung">
            <a:extLst>
              <a:ext uri="{FF2B5EF4-FFF2-40B4-BE49-F238E27FC236}">
                <a16:creationId xmlns:a16="http://schemas.microsoft.com/office/drawing/2014/main" id="{D3C61398-2E1F-613B-6DAB-74B340A388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5502" y="6377349"/>
            <a:ext cx="843818" cy="406800"/>
          </a:xfrm>
          <a:prstGeom prst="rect">
            <a:avLst/>
          </a:prstGeom>
        </p:spPr>
      </p:pic>
    </p:spTree>
    <p:extLst>
      <p:ext uri="{BB962C8B-B14F-4D97-AF65-F5344CB8AC3E}">
        <p14:creationId xmlns:p14="http://schemas.microsoft.com/office/powerpoint/2010/main" val="29658190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el und Grafik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41" y="6377349"/>
            <a:ext cx="768083"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911429" y="6377066"/>
            <a:ext cx="10009105"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pic>
        <p:nvPicPr>
          <p:cNvPr id="2" name="Grafik 1" descr="Ein Bild, das Text, Schrift, Grafiken, Poster enthält.&#10;&#10;Automatisch generierte Beschreibung">
            <a:extLst>
              <a:ext uri="{FF2B5EF4-FFF2-40B4-BE49-F238E27FC236}">
                <a16:creationId xmlns:a16="http://schemas.microsoft.com/office/drawing/2014/main" id="{92D068FC-34CF-A3E3-D016-AB4AE8AD04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5502" y="6377349"/>
            <a:ext cx="843818" cy="406800"/>
          </a:xfrm>
          <a:prstGeom prst="rect">
            <a:avLst/>
          </a:prstGeom>
        </p:spPr>
      </p:pic>
    </p:spTree>
    <p:extLst>
      <p:ext uri="{BB962C8B-B14F-4D97-AF65-F5344CB8AC3E}">
        <p14:creationId xmlns:p14="http://schemas.microsoft.com/office/powerpoint/2010/main" val="28016894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Kontak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332333" y="5661312"/>
            <a:ext cx="11520000" cy="576000"/>
          </a:xfrm>
        </p:spPr>
        <p:txBody>
          <a:bodyPr anchor="t">
            <a:noAutofit/>
          </a:bodyPr>
          <a:lstStyle>
            <a:lvl1pPr marL="0" indent="0">
              <a:buNone/>
              <a:defRPr sz="1000">
                <a:solidFill>
                  <a:schemeClr val="bg1">
                    <a:lumMod val="50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pic>
        <p:nvPicPr>
          <p:cNvPr id="2" name="Grafik 1" descr="Ein Bild, das Text, Schrift, Grafiken, Poster enthält.&#10;&#10;Automatisch generierte Beschreibung">
            <a:extLst>
              <a:ext uri="{FF2B5EF4-FFF2-40B4-BE49-F238E27FC236}">
                <a16:creationId xmlns:a16="http://schemas.microsoft.com/office/drawing/2014/main" id="{4BE4D0B2-20B7-DC75-7517-2C711B944B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5502" y="6377349"/>
            <a:ext cx="843818" cy="406800"/>
          </a:xfrm>
          <a:prstGeom prst="rect">
            <a:avLst/>
          </a:prstGeom>
        </p:spPr>
      </p:pic>
      <p:sp>
        <p:nvSpPr>
          <p:cNvPr id="3" name="Textplatzhalter 21">
            <a:extLst>
              <a:ext uri="{FF2B5EF4-FFF2-40B4-BE49-F238E27FC236}">
                <a16:creationId xmlns:a16="http://schemas.microsoft.com/office/drawing/2014/main" id="{997DF7C1-D091-06CC-7E94-B3C1D66020EB}"/>
              </a:ext>
            </a:extLst>
          </p:cNvPr>
          <p:cNvSpPr>
            <a:spLocks noGrp="1"/>
          </p:cNvSpPr>
          <p:nvPr>
            <p:ph type="body" sz="quarter" idx="15"/>
          </p:nvPr>
        </p:nvSpPr>
        <p:spPr>
          <a:xfrm>
            <a:off x="338325" y="1700814"/>
            <a:ext cx="11520000" cy="3825012"/>
          </a:xfrm>
        </p:spPr>
        <p:txBody>
          <a:bodyPr>
            <a:noAutofit/>
          </a:bodyPr>
          <a:lstStyle>
            <a:lvl1pPr marL="0" indent="0" algn="ctr">
              <a:spcBef>
                <a:spcPts val="0"/>
              </a:spcBef>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Tree>
    <p:extLst>
      <p:ext uri="{BB962C8B-B14F-4D97-AF65-F5344CB8AC3E}">
        <p14:creationId xmlns:p14="http://schemas.microsoft.com/office/powerpoint/2010/main" val="28894324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Zwischenüberschrif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13" name="Textplatzhalter 21"/>
          <p:cNvSpPr>
            <a:spLocks noGrp="1"/>
          </p:cNvSpPr>
          <p:nvPr>
            <p:ph type="body" sz="quarter" idx="16"/>
          </p:nvPr>
        </p:nvSpPr>
        <p:spPr>
          <a:xfrm>
            <a:off x="336000" y="1556792"/>
            <a:ext cx="11520000" cy="1152128"/>
          </a:xfrm>
        </p:spPr>
        <p:txBody>
          <a:bodyPr bIns="0" anchor="ctr">
            <a:noAutofit/>
          </a:bodyPr>
          <a:lstStyle>
            <a:lvl1pPr marL="0" indent="0">
              <a:lnSpc>
                <a:spcPct val="80000"/>
              </a:lnSpc>
              <a:spcBef>
                <a:spcPts val="0"/>
              </a:spcBef>
              <a:buNone/>
              <a:defRPr sz="24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28800" y="1268760"/>
            <a:ext cx="11534400" cy="0"/>
          </a:xfrm>
          <a:prstGeom prst="line">
            <a:avLst/>
          </a:prstGeom>
          <a:ln w="38100">
            <a:solidFill>
              <a:srgbClr val="113C6A"/>
            </a:solidFill>
          </a:ln>
        </p:spPr>
        <p:style>
          <a:lnRef idx="1">
            <a:schemeClr val="accent1"/>
          </a:lnRef>
          <a:fillRef idx="0">
            <a:schemeClr val="accent1"/>
          </a:fillRef>
          <a:effectRef idx="0">
            <a:schemeClr val="accent1"/>
          </a:effectRef>
          <a:fontRef idx="minor">
            <a:schemeClr val="tx1"/>
          </a:fontRef>
        </p:style>
      </p:cxnSp>
      <p:pic>
        <p:nvPicPr>
          <p:cNvPr id="2" name="Grafik 1" descr="Ein Bild, das Text, Schrift, Grafiken, Poster enthält.&#10;&#10;Automatisch generierte Beschreibung">
            <a:extLst>
              <a:ext uri="{FF2B5EF4-FFF2-40B4-BE49-F238E27FC236}">
                <a16:creationId xmlns:a16="http://schemas.microsoft.com/office/drawing/2014/main" id="{84450831-B880-E343-34BD-2A80A4CD642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5502" y="6377349"/>
            <a:ext cx="843818" cy="406800"/>
          </a:xfrm>
          <a:prstGeom prst="rect">
            <a:avLst/>
          </a:prstGeom>
        </p:spPr>
      </p:pic>
    </p:spTree>
    <p:extLst>
      <p:ext uri="{BB962C8B-B14F-4D97-AF65-F5344CB8AC3E}">
        <p14:creationId xmlns:p14="http://schemas.microsoft.com/office/powerpoint/2010/main" val="26444343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5" name="Rechteck 4"/>
          <p:cNvSpPr/>
          <p:nvPr/>
        </p:nvSpPr>
        <p:spPr>
          <a:xfrm>
            <a:off x="3935294" y="4221160"/>
            <a:ext cx="8255098" cy="836875"/>
          </a:xfrm>
          <a:prstGeom prst="rect">
            <a:avLst/>
          </a:prstGeom>
          <a:solidFill>
            <a:srgbClr val="91191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sp>
        <p:nvSpPr>
          <p:cNvPr id="2" name="Titel 1"/>
          <p:cNvSpPr>
            <a:spLocks noGrp="1"/>
          </p:cNvSpPr>
          <p:nvPr>
            <p:ph type="ctrTitle"/>
          </p:nvPr>
        </p:nvSpPr>
        <p:spPr>
          <a:xfrm>
            <a:off x="1487488" y="548687"/>
            <a:ext cx="10363200" cy="1470025"/>
          </a:xfrm>
        </p:spPr>
        <p:txBody>
          <a:bodyPr>
            <a:normAutofit/>
          </a:bodyPr>
          <a:lstStyle>
            <a:lvl1pPr algn="r">
              <a:defRPr sz="4000" b="1">
                <a:latin typeface="Calibri" panose="020F0502020204030204" pitchFamily="34" charset="0"/>
                <a:cs typeface="Calibri" panose="020F0502020204030204" pitchFamily="34" charset="0"/>
              </a:defRPr>
            </a:lvl1pPr>
          </a:lstStyle>
          <a:p>
            <a:r>
              <a:rPr lang="de-DE" dirty="0"/>
              <a:t>Titelmasterformat durch Klicken bearbeiten</a:t>
            </a:r>
          </a:p>
        </p:txBody>
      </p:sp>
      <p:sp>
        <p:nvSpPr>
          <p:cNvPr id="3" name="Untertitel 2"/>
          <p:cNvSpPr>
            <a:spLocks noGrp="1"/>
          </p:cNvSpPr>
          <p:nvPr>
            <p:ph type="subTitle" idx="1"/>
          </p:nvPr>
        </p:nvSpPr>
        <p:spPr>
          <a:xfrm>
            <a:off x="1489789" y="2032122"/>
            <a:ext cx="10358603" cy="1180854"/>
          </a:xfrm>
        </p:spPr>
        <p:txBody>
          <a:bodyPr/>
          <a:lstStyle>
            <a:lvl1pPr marL="0" indent="0" algn="r">
              <a:buNone/>
              <a:defRPr sz="3600">
                <a:solidFill>
                  <a:schemeClr val="tx1"/>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5" name="Textplatzhalter 14"/>
          <p:cNvSpPr>
            <a:spLocks noGrp="1"/>
          </p:cNvSpPr>
          <p:nvPr>
            <p:ph type="body" sz="quarter" idx="11"/>
          </p:nvPr>
        </p:nvSpPr>
        <p:spPr>
          <a:xfrm>
            <a:off x="1488549" y="3306585"/>
            <a:ext cx="10361083" cy="756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r">
              <a:buNone/>
              <a:defRPr lang="de-DE" sz="2800" smtClean="0">
                <a:solidFill>
                  <a:schemeClr val="bg1">
                    <a:lumMod val="50000"/>
                  </a:schemeClr>
                </a:solidFill>
                <a:latin typeface="Calibri" panose="020F0502020204030204" pitchFamily="34" charset="0"/>
                <a:cs typeface="Calibri" panose="020F0502020204030204" pitchFamily="34" charset="0"/>
              </a:defRPr>
            </a:lvl1pPr>
            <a:lvl2pPr marL="457200" indent="0" algn="r">
              <a:buNone/>
              <a:defRPr lang="de-DE" smtClean="0">
                <a:solidFill>
                  <a:schemeClr val="tx1">
                    <a:tint val="75000"/>
                  </a:schemeClr>
                </a:solidFill>
              </a:defRPr>
            </a:lvl2pPr>
            <a:lvl3pPr marL="914400" indent="0" algn="r">
              <a:buNone/>
              <a:defRPr lang="de-DE" smtClean="0">
                <a:solidFill>
                  <a:schemeClr val="tx1">
                    <a:tint val="75000"/>
                  </a:schemeClr>
                </a:solidFill>
              </a:defRPr>
            </a:lvl3pPr>
            <a:lvl4pPr marL="1371600" indent="0" algn="r">
              <a:buNone/>
              <a:defRPr lang="de-DE" smtClean="0">
                <a:solidFill>
                  <a:schemeClr val="tx1">
                    <a:tint val="75000"/>
                  </a:schemeClr>
                </a:solidFill>
              </a:defRPr>
            </a:lvl4pPr>
            <a:lvl5pPr marL="1828800" indent="0" algn="r">
              <a:buNone/>
              <a:defRPr lang="de-DE">
                <a:solidFill>
                  <a:schemeClr val="tx1">
                    <a:tint val="75000"/>
                  </a:schemeClr>
                </a:solidFill>
              </a:defRPr>
            </a:lvl5pPr>
          </a:lstStyle>
          <a:p>
            <a:pPr marL="342900" lvl="0" indent="-342900" algn="r"/>
            <a:r>
              <a:rPr lang="de-DE" dirty="0"/>
              <a:t>Formatvorlagen des Textmasters bearbeiten</a:t>
            </a:r>
          </a:p>
          <a:p>
            <a:pPr marL="742950" lvl="1" indent="-285750" algn="ctr"/>
            <a:r>
              <a:rPr lang="de-DE" dirty="0"/>
              <a:t>Zweite Ebene</a:t>
            </a:r>
          </a:p>
          <a:p>
            <a:pPr marL="1143000" lvl="2" indent="-228600" algn="ctr"/>
            <a:r>
              <a:rPr lang="de-DE" dirty="0"/>
              <a:t>Dritte Ebene</a:t>
            </a:r>
          </a:p>
          <a:p>
            <a:pPr marL="1600200" lvl="3" indent="-228600" algn="ctr"/>
            <a:r>
              <a:rPr lang="de-DE" dirty="0"/>
              <a:t>Vierte Ebene</a:t>
            </a:r>
          </a:p>
          <a:p>
            <a:pPr marL="2057400" lvl="4" indent="-228600" algn="ctr"/>
            <a:r>
              <a:rPr lang="de-DE" dirty="0"/>
              <a:t>Fünfte Ebene</a:t>
            </a:r>
          </a:p>
        </p:txBody>
      </p:sp>
      <p:sp>
        <p:nvSpPr>
          <p:cNvPr id="12" name="Rechteck 11">
            <a:extLst>
              <a:ext uri="{FF2B5EF4-FFF2-40B4-BE49-F238E27FC236}">
                <a16:creationId xmlns:a16="http://schemas.microsoft.com/office/drawing/2014/main" id="{F627F0B4-DB34-4563-ADDD-8C89EC198F85}"/>
              </a:ext>
            </a:extLst>
          </p:cNvPr>
          <p:cNvSpPr/>
          <p:nvPr userDrawn="1"/>
        </p:nvSpPr>
        <p:spPr>
          <a:xfrm>
            <a:off x="3935294" y="5058035"/>
            <a:ext cx="8255098" cy="412493"/>
          </a:xfrm>
          <a:prstGeom prst="rect">
            <a:avLst/>
          </a:prstGeom>
          <a:solidFill>
            <a:srgbClr val="113C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5400" y="4224854"/>
            <a:ext cx="3095878" cy="1245671"/>
          </a:xfrm>
          <a:prstGeom prst="rect">
            <a:avLst/>
          </a:prstGeom>
        </p:spPr>
      </p:pic>
      <p:sp>
        <p:nvSpPr>
          <p:cNvPr id="9" name="Rechteck 8"/>
          <p:cNvSpPr/>
          <p:nvPr userDrawn="1"/>
        </p:nvSpPr>
        <p:spPr>
          <a:xfrm>
            <a:off x="2" y="4221163"/>
            <a:ext cx="551382" cy="1249362"/>
          </a:xfrm>
          <a:prstGeom prst="rect">
            <a:avLst/>
          </a:prstGeom>
          <a:solidFill>
            <a:srgbClr val="113C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spTree>
    <p:extLst>
      <p:ext uri="{BB962C8B-B14F-4D97-AF65-F5344CB8AC3E}">
        <p14:creationId xmlns:p14="http://schemas.microsoft.com/office/powerpoint/2010/main" val="284524727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el und Tex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22" name="Textplatzhalter 21"/>
          <p:cNvSpPr>
            <a:spLocks noGrp="1"/>
          </p:cNvSpPr>
          <p:nvPr>
            <p:ph type="body" sz="quarter" idx="15"/>
          </p:nvPr>
        </p:nvSpPr>
        <p:spPr>
          <a:xfrm>
            <a:off x="334433" y="762000"/>
            <a:ext cx="11520000" cy="5403850"/>
          </a:xfrm>
        </p:spPr>
        <p:txBody>
          <a:bodyPr>
            <a:noAutofit/>
          </a:bodyPr>
          <a:lstStyle>
            <a:lvl1pPr marL="0" indent="0">
              <a:spcBef>
                <a:spcPts val="0"/>
              </a:spcBef>
              <a:spcAft>
                <a:spcPts val="600"/>
              </a:spcAft>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sp>
        <p:nvSpPr>
          <p:cNvPr id="11" name="Foliennummernplatzhalter 5"/>
          <p:cNvSpPr txBox="1">
            <a:spLocks/>
          </p:cNvSpPr>
          <p:nvPr userDrawn="1"/>
        </p:nvSpPr>
        <p:spPr>
          <a:xfrm>
            <a:off x="143349" y="6377349"/>
            <a:ext cx="768072"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cxnSp>
        <p:nvCxnSpPr>
          <p:cNvPr id="16" name="Gerader Verbinder 15"/>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sp>
        <p:nvSpPr>
          <p:cNvPr id="14" name="Textplatzhalter 21"/>
          <p:cNvSpPr>
            <a:spLocks noGrp="1"/>
          </p:cNvSpPr>
          <p:nvPr>
            <p:ph type="body" sz="quarter" idx="17"/>
          </p:nvPr>
        </p:nvSpPr>
        <p:spPr>
          <a:xfrm>
            <a:off x="911429" y="6377066"/>
            <a:ext cx="9865091"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43409" y="6377349"/>
            <a:ext cx="1011024" cy="406800"/>
          </a:xfrm>
          <a:prstGeom prst="rect">
            <a:avLst/>
          </a:prstGeom>
        </p:spPr>
      </p:pic>
    </p:spTree>
    <p:extLst>
      <p:ext uri="{BB962C8B-B14F-4D97-AF65-F5344CB8AC3E}">
        <p14:creationId xmlns:p14="http://schemas.microsoft.com/office/powerpoint/2010/main" val="15588159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el, Grafik und Tex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48" y="6377349"/>
            <a:ext cx="768069"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22" name="Textplatzhalter 21"/>
          <p:cNvSpPr>
            <a:spLocks noGrp="1"/>
          </p:cNvSpPr>
          <p:nvPr>
            <p:ph type="body" sz="quarter" idx="15"/>
          </p:nvPr>
        </p:nvSpPr>
        <p:spPr>
          <a:xfrm>
            <a:off x="334433" y="4868870"/>
            <a:ext cx="11520000" cy="1380157"/>
          </a:xfrm>
        </p:spPr>
        <p:txBody>
          <a:bodyPr>
            <a:noAutofit/>
          </a:bodyPr>
          <a:lstStyle>
            <a:lvl1pPr marL="0" indent="0">
              <a:spcBef>
                <a:spcPts val="0"/>
              </a:spcBef>
              <a:spcAft>
                <a:spcPts val="300"/>
              </a:spcAft>
              <a:buNone/>
              <a:defRPr sz="1600">
                <a:latin typeface="Calibri" panose="020F0502020204030204" pitchFamily="34" charset="0"/>
                <a:cs typeface="Calibri" panose="020F0502020204030204" pitchFamily="34" charset="0"/>
              </a:defRPr>
            </a:lvl1pPr>
            <a:lvl5pPr marL="0" indent="0">
              <a:buNone/>
              <a:defRPr/>
            </a:lvl5pPr>
          </a:lstStyle>
          <a:p>
            <a:pPr lvl="0"/>
            <a:r>
              <a:rPr lang="de-DE"/>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sp>
        <p:nvSpPr>
          <p:cNvPr id="11" name="Textplatzhalter 21"/>
          <p:cNvSpPr>
            <a:spLocks noGrp="1"/>
          </p:cNvSpPr>
          <p:nvPr>
            <p:ph type="body" sz="quarter" idx="17"/>
          </p:nvPr>
        </p:nvSpPr>
        <p:spPr>
          <a:xfrm>
            <a:off x="911429" y="6377066"/>
            <a:ext cx="9865091"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43409" y="6377349"/>
            <a:ext cx="1011024" cy="406800"/>
          </a:xfrm>
          <a:prstGeom prst="rect">
            <a:avLst/>
          </a:prstGeom>
        </p:spPr>
      </p:pic>
    </p:spTree>
    <p:extLst>
      <p:ext uri="{BB962C8B-B14F-4D97-AF65-F5344CB8AC3E}">
        <p14:creationId xmlns:p14="http://schemas.microsoft.com/office/powerpoint/2010/main" val="1356019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el und Text (Logo normal)">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22" name="Textplatzhalter 21"/>
          <p:cNvSpPr>
            <a:spLocks noGrp="1"/>
          </p:cNvSpPr>
          <p:nvPr>
            <p:ph type="body" sz="quarter" idx="15"/>
          </p:nvPr>
        </p:nvSpPr>
        <p:spPr>
          <a:xfrm>
            <a:off x="334433" y="748712"/>
            <a:ext cx="11520000" cy="5488364"/>
          </a:xfrm>
        </p:spPr>
        <p:txBody>
          <a:bodyPr>
            <a:noAutofit/>
          </a:bodyPr>
          <a:lstStyle>
            <a:lvl1pPr marL="0" indent="0">
              <a:spcBef>
                <a:spcPts val="0"/>
              </a:spcBef>
              <a:spcAft>
                <a:spcPts val="600"/>
              </a:spcAft>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sp>
        <p:nvSpPr>
          <p:cNvPr id="11" name="Foliennummernplatzhalter 5"/>
          <p:cNvSpPr txBox="1">
            <a:spLocks/>
          </p:cNvSpPr>
          <p:nvPr userDrawn="1"/>
        </p:nvSpPr>
        <p:spPr>
          <a:xfrm>
            <a:off x="143341" y="6377349"/>
            <a:ext cx="768083"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15" name="Textplatzhalter 21"/>
          <p:cNvSpPr>
            <a:spLocks noGrp="1"/>
          </p:cNvSpPr>
          <p:nvPr>
            <p:ph type="body" sz="quarter" idx="17"/>
          </p:nvPr>
        </p:nvSpPr>
        <p:spPr>
          <a:xfrm>
            <a:off x="911426" y="6377066"/>
            <a:ext cx="9793086"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6" name="Gerader Verbinder 15"/>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pic>
        <p:nvPicPr>
          <p:cNvPr id="18" name="Grafik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623" y="6377349"/>
            <a:ext cx="1039807" cy="406800"/>
          </a:xfrm>
          <a:prstGeom prst="rect">
            <a:avLst/>
          </a:prstGeom>
        </p:spPr>
      </p:pic>
    </p:spTree>
    <p:extLst>
      <p:ext uri="{BB962C8B-B14F-4D97-AF65-F5344CB8AC3E}">
        <p14:creationId xmlns:p14="http://schemas.microsoft.com/office/powerpoint/2010/main" val="23928390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el und Grafik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41" y="6377349"/>
            <a:ext cx="768083"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911429" y="6377066"/>
            <a:ext cx="9865091"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43409" y="6377349"/>
            <a:ext cx="1011024" cy="406800"/>
          </a:xfrm>
          <a:prstGeom prst="rect">
            <a:avLst/>
          </a:prstGeom>
        </p:spPr>
      </p:pic>
    </p:spTree>
    <p:extLst>
      <p:ext uri="{BB962C8B-B14F-4D97-AF65-F5344CB8AC3E}">
        <p14:creationId xmlns:p14="http://schemas.microsoft.com/office/powerpoint/2010/main" val="24710140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Kontak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332333" y="5661312"/>
            <a:ext cx="11520000" cy="576000"/>
          </a:xfrm>
        </p:spPr>
        <p:txBody>
          <a:bodyPr anchor="t">
            <a:noAutofit/>
          </a:bodyPr>
          <a:lstStyle>
            <a:lvl1pPr marL="0" indent="0">
              <a:buNone/>
              <a:defRPr sz="1000">
                <a:solidFill>
                  <a:schemeClr val="bg1">
                    <a:lumMod val="50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43409" y="6377349"/>
            <a:ext cx="1011024" cy="406800"/>
          </a:xfrm>
          <a:prstGeom prst="rect">
            <a:avLst/>
          </a:prstGeom>
        </p:spPr>
      </p:pic>
      <p:sp>
        <p:nvSpPr>
          <p:cNvPr id="2" name="Textplatzhalter 21">
            <a:extLst>
              <a:ext uri="{FF2B5EF4-FFF2-40B4-BE49-F238E27FC236}">
                <a16:creationId xmlns:a16="http://schemas.microsoft.com/office/drawing/2014/main" id="{16CBB17E-77E6-E7EF-213D-0A9A920EE56B}"/>
              </a:ext>
            </a:extLst>
          </p:cNvPr>
          <p:cNvSpPr>
            <a:spLocks noGrp="1"/>
          </p:cNvSpPr>
          <p:nvPr>
            <p:ph type="body" sz="quarter" idx="15"/>
          </p:nvPr>
        </p:nvSpPr>
        <p:spPr>
          <a:xfrm>
            <a:off x="338325" y="1700814"/>
            <a:ext cx="11520000" cy="3825012"/>
          </a:xfrm>
        </p:spPr>
        <p:txBody>
          <a:bodyPr>
            <a:noAutofit/>
          </a:bodyPr>
          <a:lstStyle>
            <a:lvl1pPr marL="0" indent="0" algn="ctr">
              <a:spcBef>
                <a:spcPts val="0"/>
              </a:spcBef>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Tree>
    <p:extLst>
      <p:ext uri="{BB962C8B-B14F-4D97-AF65-F5344CB8AC3E}">
        <p14:creationId xmlns:p14="http://schemas.microsoft.com/office/powerpoint/2010/main" val="9596489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Zwischenüberschrif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13" name="Textplatzhalter 21"/>
          <p:cNvSpPr>
            <a:spLocks noGrp="1"/>
          </p:cNvSpPr>
          <p:nvPr>
            <p:ph type="body" sz="quarter" idx="16"/>
          </p:nvPr>
        </p:nvSpPr>
        <p:spPr>
          <a:xfrm>
            <a:off x="336000" y="1556792"/>
            <a:ext cx="11520000" cy="1152128"/>
          </a:xfrm>
        </p:spPr>
        <p:txBody>
          <a:bodyPr bIns="0" anchor="ctr">
            <a:noAutofit/>
          </a:bodyPr>
          <a:lstStyle>
            <a:lvl1pPr marL="0" indent="0">
              <a:lnSpc>
                <a:spcPct val="80000"/>
              </a:lnSpc>
              <a:spcBef>
                <a:spcPts val="0"/>
              </a:spcBef>
              <a:buNone/>
              <a:defRPr sz="24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28800" y="1268760"/>
            <a:ext cx="11534400" cy="0"/>
          </a:xfrm>
          <a:prstGeom prst="line">
            <a:avLst/>
          </a:prstGeom>
          <a:ln w="38100">
            <a:solidFill>
              <a:srgbClr val="113C6A"/>
            </a:solidFill>
          </a:ln>
        </p:spPr>
        <p:style>
          <a:lnRef idx="1">
            <a:schemeClr val="accent1"/>
          </a:lnRef>
          <a:fillRef idx="0">
            <a:schemeClr val="accent1"/>
          </a:fillRef>
          <a:effectRef idx="0">
            <a:schemeClr val="accent1"/>
          </a:effectRef>
          <a:fontRef idx="minor">
            <a:schemeClr val="tx1"/>
          </a:fontRef>
        </p:style>
      </p:cxn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43409" y="6377349"/>
            <a:ext cx="1011024" cy="406800"/>
          </a:xfrm>
          <a:prstGeom prst="rect">
            <a:avLst/>
          </a:prstGeom>
        </p:spPr>
      </p:pic>
    </p:spTree>
    <p:extLst>
      <p:ext uri="{BB962C8B-B14F-4D97-AF65-F5344CB8AC3E}">
        <p14:creationId xmlns:p14="http://schemas.microsoft.com/office/powerpoint/2010/main" val="30727113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Grafik und Text (Logo normal)">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39" y="6377349"/>
            <a:ext cx="768084"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22" name="Textplatzhalter 21"/>
          <p:cNvSpPr>
            <a:spLocks noGrp="1"/>
          </p:cNvSpPr>
          <p:nvPr>
            <p:ph type="body" sz="quarter" idx="15"/>
          </p:nvPr>
        </p:nvSpPr>
        <p:spPr>
          <a:xfrm>
            <a:off x="334433" y="4868870"/>
            <a:ext cx="11520000" cy="1375789"/>
          </a:xfrm>
        </p:spPr>
        <p:txBody>
          <a:bodyPr>
            <a:noAutofit/>
          </a:bodyPr>
          <a:lstStyle>
            <a:lvl1pPr marL="0" indent="0">
              <a:spcBef>
                <a:spcPts val="0"/>
              </a:spcBef>
              <a:spcAft>
                <a:spcPts val="300"/>
              </a:spcAft>
              <a:buNone/>
              <a:defRPr sz="1600">
                <a:latin typeface="Calibri" panose="020F0502020204030204" pitchFamily="34" charset="0"/>
                <a:cs typeface="Calibri" panose="020F0502020204030204" pitchFamily="34" charset="0"/>
              </a:defRPr>
            </a:lvl1pPr>
            <a:lvl5pPr marL="0" indent="0">
              <a:buNone/>
              <a:defRPr/>
            </a:lvl5pPr>
          </a:lstStyle>
          <a:p>
            <a:pPr lvl="0"/>
            <a:r>
              <a:rPr lang="de-DE"/>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911426" y="6377066"/>
            <a:ext cx="9793086"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623" y="6377349"/>
            <a:ext cx="1039807" cy="406800"/>
          </a:xfrm>
          <a:prstGeom prst="rect">
            <a:avLst/>
          </a:prstGeom>
        </p:spPr>
      </p:pic>
    </p:spTree>
    <p:extLst>
      <p:ext uri="{BB962C8B-B14F-4D97-AF65-F5344CB8AC3E}">
        <p14:creationId xmlns:p14="http://schemas.microsoft.com/office/powerpoint/2010/main" val="2879379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Grafik (Logo normal)">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39" y="6377349"/>
            <a:ext cx="768084"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911426" y="6377066"/>
            <a:ext cx="9793086"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623" y="6377349"/>
            <a:ext cx="1039807" cy="406800"/>
          </a:xfrm>
          <a:prstGeom prst="rect">
            <a:avLst/>
          </a:prstGeom>
        </p:spPr>
      </p:pic>
    </p:spTree>
    <p:extLst>
      <p:ext uri="{BB962C8B-B14F-4D97-AF65-F5344CB8AC3E}">
        <p14:creationId xmlns:p14="http://schemas.microsoft.com/office/powerpoint/2010/main" val="37658318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ontakt (Logo normal)">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22" name="Textplatzhalter 21"/>
          <p:cNvSpPr>
            <a:spLocks noGrp="1"/>
          </p:cNvSpPr>
          <p:nvPr>
            <p:ph type="body" sz="quarter" idx="15"/>
          </p:nvPr>
        </p:nvSpPr>
        <p:spPr>
          <a:xfrm>
            <a:off x="338325" y="1700814"/>
            <a:ext cx="11520000" cy="3825012"/>
          </a:xfrm>
        </p:spPr>
        <p:txBody>
          <a:bodyPr>
            <a:noAutofit/>
          </a:bodyPr>
          <a:lstStyle>
            <a:lvl1pPr marL="0" indent="0" algn="ctr">
              <a:spcBef>
                <a:spcPts val="0"/>
              </a:spcBef>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332333" y="5661312"/>
            <a:ext cx="11520000" cy="576000"/>
          </a:xfrm>
        </p:spPr>
        <p:txBody>
          <a:bodyPr anchor="t">
            <a:noAutofit/>
          </a:bodyPr>
          <a:lstStyle>
            <a:lvl1pPr marL="0" indent="0">
              <a:buNone/>
              <a:defRPr sz="1000">
                <a:solidFill>
                  <a:schemeClr val="bg1">
                    <a:lumMod val="50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623" y="6377349"/>
            <a:ext cx="1039807" cy="406800"/>
          </a:xfrm>
          <a:prstGeom prst="rect">
            <a:avLst/>
          </a:prstGeom>
        </p:spPr>
      </p:pic>
    </p:spTree>
    <p:extLst>
      <p:ext uri="{BB962C8B-B14F-4D97-AF65-F5344CB8AC3E}">
        <p14:creationId xmlns:p14="http://schemas.microsoft.com/office/powerpoint/2010/main" val="42557397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ischenüberschrift (Logo normal)">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13" name="Textplatzhalter 21"/>
          <p:cNvSpPr>
            <a:spLocks noGrp="1"/>
          </p:cNvSpPr>
          <p:nvPr>
            <p:ph type="body" sz="quarter" idx="16"/>
          </p:nvPr>
        </p:nvSpPr>
        <p:spPr>
          <a:xfrm>
            <a:off x="335360" y="1556799"/>
            <a:ext cx="11520000" cy="1152127"/>
          </a:xfrm>
        </p:spPr>
        <p:txBody>
          <a:bodyPr bIns="0" anchor="ctr">
            <a:noAutofit/>
          </a:bodyPr>
          <a:lstStyle>
            <a:lvl1pPr marL="0" indent="0">
              <a:lnSpc>
                <a:spcPct val="80000"/>
              </a:lnSpc>
              <a:spcBef>
                <a:spcPts val="0"/>
              </a:spcBef>
              <a:buNone/>
              <a:defRPr sz="24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20097" y="1268760"/>
            <a:ext cx="11534400" cy="0"/>
          </a:xfrm>
          <a:prstGeom prst="line">
            <a:avLst/>
          </a:prstGeom>
          <a:ln w="38100">
            <a:solidFill>
              <a:srgbClr val="113C6A"/>
            </a:solidFill>
          </a:ln>
        </p:spPr>
        <p:style>
          <a:lnRef idx="1">
            <a:schemeClr val="accent1"/>
          </a:lnRef>
          <a:fillRef idx="0">
            <a:schemeClr val="accent1"/>
          </a:fillRef>
          <a:effectRef idx="0">
            <a:schemeClr val="accent1"/>
          </a:effectRef>
          <a:fontRef idx="minor">
            <a:schemeClr val="tx1"/>
          </a:fontRef>
        </p:style>
      </p:cxn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6623" y="6377349"/>
            <a:ext cx="1039807" cy="406800"/>
          </a:xfrm>
          <a:prstGeom prst="rect">
            <a:avLst/>
          </a:prstGeom>
        </p:spPr>
      </p:pic>
    </p:spTree>
    <p:extLst>
      <p:ext uri="{BB962C8B-B14F-4D97-AF65-F5344CB8AC3E}">
        <p14:creationId xmlns:p14="http://schemas.microsoft.com/office/powerpoint/2010/main" val="34750079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Tex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22" name="Textplatzhalter 21"/>
          <p:cNvSpPr>
            <a:spLocks noGrp="1"/>
          </p:cNvSpPr>
          <p:nvPr>
            <p:ph type="body" sz="quarter" idx="15"/>
          </p:nvPr>
        </p:nvSpPr>
        <p:spPr>
          <a:xfrm>
            <a:off x="334433" y="689029"/>
            <a:ext cx="11520000" cy="5476821"/>
          </a:xfrm>
        </p:spPr>
        <p:txBody>
          <a:bodyPr>
            <a:noAutofit/>
          </a:bodyPr>
          <a:lstStyle>
            <a:lvl1pPr marL="0" indent="0">
              <a:spcBef>
                <a:spcPts val="0"/>
              </a:spcBef>
              <a:spcAft>
                <a:spcPts val="600"/>
              </a:spcAft>
              <a:buNone/>
              <a:defRPr sz="1800">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sp>
        <p:nvSpPr>
          <p:cNvPr id="11" name="Foliennummernplatzhalter 5"/>
          <p:cNvSpPr txBox="1">
            <a:spLocks/>
          </p:cNvSpPr>
          <p:nvPr userDrawn="1"/>
        </p:nvSpPr>
        <p:spPr>
          <a:xfrm>
            <a:off x="143349" y="6377349"/>
            <a:ext cx="768072"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cxnSp>
        <p:nvCxnSpPr>
          <p:cNvPr id="16" name="Gerader Verbinder 15"/>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sp>
        <p:nvSpPr>
          <p:cNvPr id="14" name="Textplatzhalter 21"/>
          <p:cNvSpPr>
            <a:spLocks noGrp="1"/>
          </p:cNvSpPr>
          <p:nvPr>
            <p:ph type="body" sz="quarter" idx="17"/>
          </p:nvPr>
        </p:nvSpPr>
        <p:spPr>
          <a:xfrm>
            <a:off x="911429" y="6377066"/>
            <a:ext cx="9433043"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pic>
        <p:nvPicPr>
          <p:cNvPr id="3" name="Grafik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66849" y="6377349"/>
            <a:ext cx="1387584" cy="406800"/>
          </a:xfrm>
          <a:prstGeom prst="rect">
            <a:avLst/>
          </a:prstGeom>
        </p:spPr>
      </p:pic>
    </p:spTree>
    <p:extLst>
      <p:ext uri="{BB962C8B-B14F-4D97-AF65-F5344CB8AC3E}">
        <p14:creationId xmlns:p14="http://schemas.microsoft.com/office/powerpoint/2010/main" val="17002170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Grafik und Text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48" y="6377349"/>
            <a:ext cx="768069"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22" name="Textplatzhalter 21"/>
          <p:cNvSpPr>
            <a:spLocks noGrp="1"/>
          </p:cNvSpPr>
          <p:nvPr>
            <p:ph type="body" sz="quarter" idx="15"/>
          </p:nvPr>
        </p:nvSpPr>
        <p:spPr>
          <a:xfrm>
            <a:off x="334433" y="4868870"/>
            <a:ext cx="11520000" cy="1380157"/>
          </a:xfrm>
        </p:spPr>
        <p:txBody>
          <a:bodyPr>
            <a:noAutofit/>
          </a:bodyPr>
          <a:lstStyle>
            <a:lvl1pPr marL="0" indent="0">
              <a:spcBef>
                <a:spcPts val="0"/>
              </a:spcBef>
              <a:spcAft>
                <a:spcPts val="300"/>
              </a:spcAft>
              <a:buNone/>
              <a:defRPr sz="1600">
                <a:latin typeface="Calibri" panose="020F0502020204030204" pitchFamily="34" charset="0"/>
                <a:cs typeface="Calibri" panose="020F0502020204030204" pitchFamily="34" charset="0"/>
              </a:defRPr>
            </a:lvl1pPr>
            <a:lvl5pPr marL="0" indent="0">
              <a:buNone/>
              <a:defRPr/>
            </a:lvl5pPr>
          </a:lstStyle>
          <a:p>
            <a:pPr lvl="0"/>
            <a:r>
              <a:rPr lang="de-DE"/>
              <a:t>Formatvorlagen des Textmasters bearbeiten</a:t>
            </a: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sp>
        <p:nvSpPr>
          <p:cNvPr id="11" name="Textplatzhalter 21"/>
          <p:cNvSpPr>
            <a:spLocks noGrp="1"/>
          </p:cNvSpPr>
          <p:nvPr>
            <p:ph type="body" sz="quarter" idx="17"/>
          </p:nvPr>
        </p:nvSpPr>
        <p:spPr>
          <a:xfrm>
            <a:off x="911429" y="6377066"/>
            <a:ext cx="9433043"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pic>
        <p:nvPicPr>
          <p:cNvPr id="14" name="Grafi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66849" y="6377349"/>
            <a:ext cx="1387584" cy="406800"/>
          </a:xfrm>
          <a:prstGeom prst="rect">
            <a:avLst/>
          </a:prstGeom>
        </p:spPr>
      </p:pic>
    </p:spTree>
    <p:extLst>
      <p:ext uri="{BB962C8B-B14F-4D97-AF65-F5344CB8AC3E}">
        <p14:creationId xmlns:p14="http://schemas.microsoft.com/office/powerpoint/2010/main" val="4622727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Grafik (Logo MT)">
    <p:spTree>
      <p:nvGrpSpPr>
        <p:cNvPr id="1" name=""/>
        <p:cNvGrpSpPr/>
        <p:nvPr/>
      </p:nvGrpSpPr>
      <p:grpSpPr>
        <a:xfrm>
          <a:off x="0" y="0"/>
          <a:ext cx="0" cy="0"/>
          <a:chOff x="0" y="0"/>
          <a:chExt cx="0" cy="0"/>
        </a:xfrm>
      </p:grpSpPr>
      <p:cxnSp>
        <p:nvCxnSpPr>
          <p:cNvPr id="6" name="Gerade Verbindung 6"/>
          <p:cNvCxnSpPr/>
          <p:nvPr/>
        </p:nvCxnSpPr>
        <p:spPr>
          <a:xfrm>
            <a:off x="328800" y="6308725"/>
            <a:ext cx="11534400" cy="0"/>
          </a:xfrm>
          <a:prstGeom prst="line">
            <a:avLst/>
          </a:prstGeom>
          <a:ln w="6350">
            <a:solidFill>
              <a:srgbClr val="113C6A"/>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143341" y="6377349"/>
            <a:ext cx="768083" cy="406800"/>
          </a:xfrm>
          <a:prstGeom prst="rect">
            <a:avLst/>
          </a:prstGeom>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defRPr/>
            </a:pPr>
            <a:fld id="{55D1B7E2-EFBF-44BF-8366-295521712F12}" type="slidenum">
              <a:rPr lang="de-DE" altLang="de-DE" sz="1400" smtClean="0">
                <a:solidFill>
                  <a:srgbClr val="113C6A"/>
                </a:solidFill>
                <a:latin typeface="Calibri" panose="020F0502020204030204" pitchFamily="34" charset="0"/>
                <a:cs typeface="Calibri" panose="020F0502020204030204" pitchFamily="34" charset="0"/>
              </a:rPr>
              <a:pPr algn="r" eaLnBrk="1" hangingPunct="1">
                <a:defRPr/>
              </a:pPr>
              <a:t>‹Nr.›</a:t>
            </a:fld>
            <a:endParaRPr lang="de-DE" altLang="de-DE" sz="1400" dirty="0">
              <a:solidFill>
                <a:srgbClr val="113C6A"/>
              </a:solidFill>
              <a:latin typeface="Calibri" panose="020F0502020204030204" pitchFamily="34" charset="0"/>
              <a:cs typeface="Calibri" panose="020F0502020204030204" pitchFamily="34" charset="0"/>
            </a:endParaRPr>
          </a:p>
        </p:txBody>
      </p:sp>
      <p:sp>
        <p:nvSpPr>
          <p:cNvPr id="13" name="Textplatzhalter 21"/>
          <p:cNvSpPr>
            <a:spLocks noGrp="1"/>
          </p:cNvSpPr>
          <p:nvPr>
            <p:ph type="body" sz="quarter" idx="16"/>
          </p:nvPr>
        </p:nvSpPr>
        <p:spPr>
          <a:xfrm>
            <a:off x="334497" y="106580"/>
            <a:ext cx="11520000" cy="450043"/>
          </a:xfrm>
        </p:spPr>
        <p:txBody>
          <a:bodyPr bIns="0" anchor="ctr">
            <a:noAutofit/>
          </a:bodyPr>
          <a:lstStyle>
            <a:lvl1pPr marL="0" indent="0">
              <a:lnSpc>
                <a:spcPct val="80000"/>
              </a:lnSpc>
              <a:spcBef>
                <a:spcPts val="0"/>
              </a:spcBef>
              <a:buNone/>
              <a:defRPr sz="2000" b="1">
                <a:solidFill>
                  <a:srgbClr val="911919"/>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sp>
        <p:nvSpPr>
          <p:cNvPr id="14" name="Textplatzhalter 21"/>
          <p:cNvSpPr>
            <a:spLocks noGrp="1"/>
          </p:cNvSpPr>
          <p:nvPr>
            <p:ph type="body" sz="quarter" idx="17"/>
          </p:nvPr>
        </p:nvSpPr>
        <p:spPr>
          <a:xfrm>
            <a:off x="911429" y="6377066"/>
            <a:ext cx="9433043" cy="407381"/>
          </a:xfrm>
        </p:spPr>
        <p:txBody>
          <a:bodyPr anchor="ctr">
            <a:noAutofit/>
          </a:bodyPr>
          <a:lstStyle>
            <a:lvl1pPr marL="0" indent="0">
              <a:buNone/>
              <a:defRPr sz="1400">
                <a:solidFill>
                  <a:schemeClr val="bg1">
                    <a:lumMod val="75000"/>
                  </a:schemeClr>
                </a:solidFill>
                <a:latin typeface="Calibri" panose="020F0502020204030204" pitchFamily="34" charset="0"/>
                <a:cs typeface="Calibri" panose="020F0502020204030204" pitchFamily="34" charset="0"/>
              </a:defRPr>
            </a:lvl1pPr>
            <a:lvl5pPr marL="0" indent="0">
              <a:buNone/>
              <a:defRPr/>
            </a:lvl5pPr>
          </a:lstStyle>
          <a:p>
            <a:pPr lvl="0"/>
            <a:r>
              <a:rPr lang="de-DE" dirty="0"/>
              <a:t>Formatvorlagen des Textmasters bearbeiten</a:t>
            </a:r>
          </a:p>
        </p:txBody>
      </p:sp>
      <p:cxnSp>
        <p:nvCxnSpPr>
          <p:cNvPr id="10" name="Gerade Verbindung 6"/>
          <p:cNvCxnSpPr/>
          <p:nvPr userDrawn="1"/>
        </p:nvCxnSpPr>
        <p:spPr>
          <a:xfrm>
            <a:off x="335149" y="620688"/>
            <a:ext cx="11534400" cy="0"/>
          </a:xfrm>
          <a:prstGeom prst="line">
            <a:avLst/>
          </a:prstGeom>
          <a:ln w="38100">
            <a:solidFill>
              <a:srgbClr val="911919"/>
            </a:solidFill>
          </a:ln>
        </p:spPr>
        <p:style>
          <a:lnRef idx="1">
            <a:schemeClr val="accent1"/>
          </a:lnRef>
          <a:fillRef idx="0">
            <a:schemeClr val="accent1"/>
          </a:fillRef>
          <a:effectRef idx="0">
            <a:schemeClr val="accent1"/>
          </a:effectRef>
          <a:fontRef idx="minor">
            <a:schemeClr val="tx1"/>
          </a:fontRef>
        </p:style>
      </p:cxnSp>
      <p:cxnSp>
        <p:nvCxnSpPr>
          <p:cNvPr id="3" name="Gerader Verbinder 2"/>
          <p:cNvCxnSpPr/>
          <p:nvPr userDrawn="1"/>
        </p:nvCxnSpPr>
        <p:spPr>
          <a:xfrm>
            <a:off x="911424" y="6436749"/>
            <a:ext cx="0" cy="288000"/>
          </a:xfrm>
          <a:prstGeom prst="line">
            <a:avLst/>
          </a:prstGeom>
          <a:ln w="19050">
            <a:solidFill>
              <a:srgbClr val="113C6A"/>
            </a:solidFill>
          </a:ln>
        </p:spPr>
        <p:style>
          <a:lnRef idx="1">
            <a:schemeClr val="accent1"/>
          </a:lnRef>
          <a:fillRef idx="0">
            <a:schemeClr val="accent1"/>
          </a:fillRef>
          <a:effectRef idx="0">
            <a:schemeClr val="accent1"/>
          </a:effectRef>
          <a:fontRef idx="minor">
            <a:schemeClr val="tx1"/>
          </a:fontRef>
        </p:style>
      </p:cxnSp>
      <p:pic>
        <p:nvPicPr>
          <p:cNvPr id="9" name="Grafik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66849" y="6377349"/>
            <a:ext cx="1387584" cy="406800"/>
          </a:xfrm>
          <a:prstGeom prst="rect">
            <a:avLst/>
          </a:prstGeom>
        </p:spPr>
      </p:pic>
    </p:spTree>
    <p:extLst>
      <p:ext uri="{BB962C8B-B14F-4D97-AF65-F5344CB8AC3E}">
        <p14:creationId xmlns:p14="http://schemas.microsoft.com/office/powerpoint/2010/main" val="38835695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dirty="0"/>
              <a:t>Titelmasterformat durch Klicken bearbeiten</a:t>
            </a:r>
          </a:p>
        </p:txBody>
      </p:sp>
      <p:sp>
        <p:nvSpPr>
          <p:cNvPr id="1027" name="Textplatzhalter 2"/>
          <p:cNvSpPr>
            <a:spLocks noGrp="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FC0180B-5B7D-461E-91C6-C0FB8EC15719}" type="datetimeFigureOut">
              <a:rPr lang="de-DE" smtClean="0"/>
              <a:pPr>
                <a:defRPr/>
              </a:pPr>
              <a:t>06.01.2026</a:t>
            </a:fld>
            <a:endParaRPr lang="de-DE"/>
          </a:p>
        </p:txBody>
      </p:sp>
      <p:sp>
        <p:nvSpPr>
          <p:cNvPr id="5" name="Fußzeilenplatzhalter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DE"/>
          </a:p>
        </p:txBody>
      </p:sp>
      <p:sp>
        <p:nvSpPr>
          <p:cNvPr id="6" name="Foliennummernplatzhalter 5"/>
          <p:cNvSpPr>
            <a:spLocks noGrp="1"/>
          </p:cNvSpPr>
          <p:nvPr>
            <p:ph type="sldNum" sz="quarter" idx="4"/>
          </p:nvPr>
        </p:nvSpPr>
        <p:spPr>
          <a:xfrm>
            <a:off x="8737600" y="6356357"/>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mn-lt"/>
              </a:defRPr>
            </a:lvl1pPr>
          </a:lstStyle>
          <a:p>
            <a:pPr>
              <a:defRPr/>
            </a:pPr>
            <a:fld id="{D5E7D775-A445-48D9-92EE-07454D71CC99}" type="slidenum">
              <a:rPr lang="de-DE" altLang="de-DE" smtClean="0"/>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9" r:id="rId3"/>
    <p:sldLayoutId id="2147483681" r:id="rId4"/>
    <p:sldLayoutId id="2147483680" r:id="rId5"/>
    <p:sldLayoutId id="2147483692" r:id="rId6"/>
    <p:sldLayoutId id="2147483682" r:id="rId7"/>
    <p:sldLayoutId id="2147483683" r:id="rId8"/>
    <p:sldLayoutId id="2147483684" r:id="rId9"/>
    <p:sldLayoutId id="2147483685" r:id="rId10"/>
    <p:sldLayoutId id="2147483691" r:id="rId11"/>
    <p:sldLayoutId id="2147483693" r:id="rId12"/>
    <p:sldLayoutId id="2147483694" r:id="rId13"/>
    <p:sldLayoutId id="2147483695" r:id="rId14"/>
    <p:sldLayoutId id="2147483696" r:id="rId15"/>
    <p:sldLayoutId id="2147483697" r:id="rId16"/>
    <p:sldLayoutId id="2147483703" r:id="rId17"/>
    <p:sldLayoutId id="2147483698" r:id="rId18"/>
    <p:sldLayoutId id="2147483699" r:id="rId19"/>
    <p:sldLayoutId id="2147483700" r:id="rId20"/>
    <p:sldLayoutId id="2147483701" r:id="rId21"/>
    <p:sldLayoutId id="2147483702" r:id="rId22"/>
  </p:sldLayoutIdLst>
  <p:txStyles>
    <p:titleStyle>
      <a:lvl1pPr algn="ctr" rtl="0" eaLnBrk="1" fontAlgn="base" hangingPunct="1">
        <a:spcBef>
          <a:spcPct val="0"/>
        </a:spcBef>
        <a:spcAft>
          <a:spcPct val="0"/>
        </a:spcAft>
        <a:defRPr sz="4400" kern="1200">
          <a:solidFill>
            <a:schemeClr val="tx1"/>
          </a:solidFill>
          <a:latin typeface="+mn-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ctrTitle"/>
          </p:nvPr>
        </p:nvSpPr>
        <p:spPr/>
        <p:txBody>
          <a:bodyPr/>
          <a:lstStyle/>
          <a:p>
            <a:r>
              <a:rPr lang="de-DE" dirty="0"/>
              <a:t>Befragung in Bremen</a:t>
            </a:r>
          </a:p>
        </p:txBody>
      </p:sp>
      <p:sp>
        <p:nvSpPr>
          <p:cNvPr id="8" name="Untertitel 7"/>
          <p:cNvSpPr>
            <a:spLocks noGrp="1"/>
          </p:cNvSpPr>
          <p:nvPr>
            <p:ph type="subTitle" idx="1"/>
          </p:nvPr>
        </p:nvSpPr>
        <p:spPr/>
        <p:txBody>
          <a:bodyPr/>
          <a:lstStyle/>
          <a:p>
            <a:r>
              <a:rPr lang="de-DE" dirty="0"/>
              <a:t>im Auftrag der Fraktion Die Linke in der Bremischen Bürgerschaft</a:t>
            </a:r>
          </a:p>
        </p:txBody>
      </p:sp>
      <p:sp>
        <p:nvSpPr>
          <p:cNvPr id="9" name="Textplatzhalter 8"/>
          <p:cNvSpPr>
            <a:spLocks noGrp="1"/>
          </p:cNvSpPr>
          <p:nvPr>
            <p:ph type="body" sz="quarter" idx="11"/>
          </p:nvPr>
        </p:nvSpPr>
        <p:spPr/>
        <p:txBody>
          <a:bodyPr/>
          <a:lstStyle/>
          <a:p>
            <a:r>
              <a:rPr lang="de-DE" dirty="0"/>
              <a:t>November – Dezember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D01D9-EF51-B084-005C-E3E00968520A}"/>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714BFAA-4509-CDED-D804-ED2F889B1FA9}"/>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1645564D-97D4-A34C-E1B5-AA58E85BEC94}"/>
              </a:ext>
            </a:extLst>
          </p:cNvPr>
          <p:cNvSpPr>
            <a:spLocks noGrp="1"/>
          </p:cNvSpPr>
          <p:nvPr>
            <p:ph type="body" sz="quarter" idx="15"/>
          </p:nvPr>
        </p:nvSpPr>
        <p:spPr>
          <a:xfrm>
            <a:off x="343122" y="4868863"/>
            <a:ext cx="11511375" cy="1439862"/>
          </a:xfrm>
        </p:spPr>
        <p:txBody>
          <a:bodyPr/>
          <a:lstStyle/>
          <a:p>
            <a:r>
              <a:rPr lang="de-DE" dirty="0"/>
              <a:t>Je höher der sozioökonomische Status, desto häufiger wird das Fahrrad bzw. ein E-Scooter täglich (von 11 auf 27 %) oder mehrmals die Woche (von 21 bzw. 24 auf 32 %) genutzt, wobei letzteres die relativ-mehrheitliche Antwort bei den Befragten der Oberschicht darstellt. Befragte der Mittel- und Unterschicht tun dies jeweils relativ-mehrheitlich nie (29 bzw. 30 %), wobei letztere außerdem (deutlich) am häufigsten diese Verkehrsmittel seltener als einmal in der Woche nutzen (27 zu 19 bzw. 17 %).</a:t>
            </a:r>
          </a:p>
        </p:txBody>
      </p:sp>
      <p:sp>
        <p:nvSpPr>
          <p:cNvPr id="7" name="Textplatzhalter 6">
            <a:extLst>
              <a:ext uri="{FF2B5EF4-FFF2-40B4-BE49-F238E27FC236}">
                <a16:creationId xmlns:a16="http://schemas.microsoft.com/office/drawing/2014/main" id="{CA9F09C9-C112-5724-580B-276BCAE36B5D}"/>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3C78326E-9784-4032-8097-65C9A44B0C2C}"/>
              </a:ext>
            </a:extLst>
          </p:cNvPr>
          <p:cNvGraphicFramePr>
            <a:graphicFrameLocks/>
          </p:cNvGraphicFramePr>
          <p:nvPr>
            <p:extLst>
              <p:ext uri="{D42A27DB-BD31-4B8C-83A1-F6EECF244321}">
                <p14:modId xmlns:p14="http://schemas.microsoft.com/office/powerpoint/2010/main" val="2879710690"/>
              </p:ext>
            </p:extLst>
          </p:nvPr>
        </p:nvGraphicFramePr>
        <p:xfrm>
          <a:off x="334496" y="624963"/>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21191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6FBC6-0655-5ED7-7222-3C5E508BF155}"/>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7B879E2-91DB-5547-0F81-654616227F3C}"/>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8EEFE897-DFA2-97BC-0B84-963278DF2246}"/>
              </a:ext>
            </a:extLst>
          </p:cNvPr>
          <p:cNvSpPr>
            <a:spLocks noGrp="1"/>
          </p:cNvSpPr>
          <p:nvPr>
            <p:ph type="body" sz="quarter" idx="15"/>
          </p:nvPr>
        </p:nvSpPr>
        <p:spPr>
          <a:xfrm>
            <a:off x="343122" y="4868863"/>
            <a:ext cx="11511375" cy="1439862"/>
          </a:xfrm>
        </p:spPr>
        <p:txBody>
          <a:bodyPr/>
          <a:lstStyle/>
          <a:p>
            <a:r>
              <a:rPr lang="de-DE" dirty="0"/>
              <a:t>Linksorientierte Befragte fahren in einer gewöhnlichen Woche relativ-mehrheitlich mehrmals mit dem Fahrrad oder E-Scooter (28 %) und Rechtsorientierte tun dies mehrheitlich nie (33 %). Umfrageteilnehmende der politischen Mitte teilen sich zwischen diesen beiden Antwortoptionen in etwa gleichmäßig auf (29 bzw. 27 %). Zudem steigt mit zunehmender Linksorientierung der Anteil der täglich Fahrrad bzw. E-Scooter Fahrenden (von 15 auf 22 %) und sinkt der Anteil derer, welche diese Verkehrsmittel nie nutzen (von 33 auf 19 %).</a:t>
            </a:r>
          </a:p>
        </p:txBody>
      </p:sp>
      <p:sp>
        <p:nvSpPr>
          <p:cNvPr id="7" name="Textplatzhalter 6">
            <a:extLst>
              <a:ext uri="{FF2B5EF4-FFF2-40B4-BE49-F238E27FC236}">
                <a16:creationId xmlns:a16="http://schemas.microsoft.com/office/drawing/2014/main" id="{98C682B5-F983-353D-80B1-E3B168AEE4C9}"/>
              </a:ext>
            </a:extLst>
          </p:cNvPr>
          <p:cNvSpPr>
            <a:spLocks noGrp="1"/>
          </p:cNvSpPr>
          <p:nvPr>
            <p:ph type="body" sz="quarter" idx="17"/>
          </p:nvPr>
        </p:nvSpPr>
        <p:spPr/>
        <p:txBody>
          <a:bodyPr/>
          <a:lstStyle/>
          <a:p>
            <a:r>
              <a:rPr lang="de-DE" dirty="0"/>
              <a:t>n = 875 (ohne weiß nicht / keine Angabe)</a:t>
            </a:r>
          </a:p>
        </p:txBody>
      </p:sp>
      <p:graphicFrame>
        <p:nvGraphicFramePr>
          <p:cNvPr id="2" name="Diagramm 1">
            <a:extLst>
              <a:ext uri="{FF2B5EF4-FFF2-40B4-BE49-F238E27FC236}">
                <a16:creationId xmlns:a16="http://schemas.microsoft.com/office/drawing/2014/main" id="{382E0F85-6ACE-4664-B596-6F87EEED8C39}"/>
              </a:ext>
            </a:extLst>
          </p:cNvPr>
          <p:cNvGraphicFramePr>
            <a:graphicFrameLocks/>
          </p:cNvGraphicFramePr>
          <p:nvPr>
            <p:extLst>
              <p:ext uri="{D42A27DB-BD31-4B8C-83A1-F6EECF244321}">
                <p14:modId xmlns:p14="http://schemas.microsoft.com/office/powerpoint/2010/main" val="3183907167"/>
              </p:ext>
            </p:extLst>
          </p:nvPr>
        </p:nvGraphicFramePr>
        <p:xfrm>
          <a:off x="334498" y="620713"/>
          <a:ext cx="11522540"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37775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B4B89-8694-05FF-0851-C7B84FAB629A}"/>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D526BD3-7963-5D38-94EB-CA0FA456EF34}"/>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6CAF3C3A-2A90-5E07-8CFC-D0754497A110}"/>
              </a:ext>
            </a:extLst>
          </p:cNvPr>
          <p:cNvSpPr>
            <a:spLocks noGrp="1"/>
          </p:cNvSpPr>
          <p:nvPr>
            <p:ph type="body" sz="quarter" idx="15"/>
          </p:nvPr>
        </p:nvSpPr>
        <p:spPr>
          <a:xfrm>
            <a:off x="343122" y="4868863"/>
            <a:ext cx="11511375" cy="1439862"/>
          </a:xfrm>
        </p:spPr>
        <p:txBody>
          <a:bodyPr/>
          <a:lstStyle/>
          <a:p>
            <a:r>
              <a:rPr lang="de-DE" dirty="0"/>
              <a:t>Beide der betrachteten Geschlechtergruppen fahren in ihrem Alltag absolut-mehrheitlich nie einen (E-)Roller oder ein Motorrad, wobei dieser Anteil bei den befragten Bremerinnen deutlich höher ausfällt als bei ihren männlichen Pendants (88 zu 70 %). Letztere nutzen diese Verkehrsmittel häufiger seltener als einmal in der Woche (10 zu 3 %), mehrmals in der Woche (6 zu 1 %) oder täglich (5 zu 1 %).</a:t>
            </a:r>
          </a:p>
        </p:txBody>
      </p:sp>
      <p:sp>
        <p:nvSpPr>
          <p:cNvPr id="7" name="Textplatzhalter 6">
            <a:extLst>
              <a:ext uri="{FF2B5EF4-FFF2-40B4-BE49-F238E27FC236}">
                <a16:creationId xmlns:a16="http://schemas.microsoft.com/office/drawing/2014/main" id="{8CA79A91-0566-8649-5A54-9E010CEE5318}"/>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A2BEF213-3CDE-42AA-A29C-BDC9AB40414F}"/>
              </a:ext>
            </a:extLst>
          </p:cNvPr>
          <p:cNvGraphicFramePr>
            <a:graphicFrameLocks/>
          </p:cNvGraphicFramePr>
          <p:nvPr>
            <p:extLst>
              <p:ext uri="{D42A27DB-BD31-4B8C-83A1-F6EECF244321}">
                <p14:modId xmlns:p14="http://schemas.microsoft.com/office/powerpoint/2010/main" val="1023807789"/>
              </p:ext>
            </p:extLst>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76920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5A84A-1901-1188-99A7-DA755E9989C1}"/>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D73169B2-035B-A826-DCE7-65A8857325F1}"/>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7E4427AB-DD26-F77D-BF95-F80E5F67A212}"/>
              </a:ext>
            </a:extLst>
          </p:cNvPr>
          <p:cNvSpPr>
            <a:spLocks noGrp="1"/>
          </p:cNvSpPr>
          <p:nvPr>
            <p:ph type="body" sz="quarter" idx="15"/>
          </p:nvPr>
        </p:nvSpPr>
        <p:spPr>
          <a:xfrm>
            <a:off x="343122" y="4868863"/>
            <a:ext cx="11511375" cy="1439862"/>
          </a:xfrm>
        </p:spPr>
        <p:txBody>
          <a:bodyPr/>
          <a:lstStyle/>
          <a:p>
            <a:r>
              <a:rPr lang="de-DE" dirty="0"/>
              <a:t>Je älter die Umfrageteilnehmende sind, desto häufiger sind sie keine Roller- oder Motorradfahrenden (von 49 auf 95 %), wobei dieser Anteil in jeder Altersgruppe jeweils mehrheitlich überwiegt. Die jüngsten Befragten (16 bis 24 Jahre) nutzen diese Verkehrsmittel jeweils (deutlich) am häufigsten einmal in der Woche (15 zu 0,4 – 7 %), mehrmals die Woche (11 zu 1 – 6 %) oder täglich (9 zu 0 – 4 %). Die 25- bis 34-Jährigen fahren deutlich am häufigsten seltener als einmal in der Woche mit einem Roller oder Motorrad (17 zu 1 – 7 %).</a:t>
            </a:r>
          </a:p>
        </p:txBody>
      </p:sp>
      <p:sp>
        <p:nvSpPr>
          <p:cNvPr id="7" name="Textplatzhalter 6">
            <a:extLst>
              <a:ext uri="{FF2B5EF4-FFF2-40B4-BE49-F238E27FC236}">
                <a16:creationId xmlns:a16="http://schemas.microsoft.com/office/drawing/2014/main" id="{35EFCF55-C66E-435C-27C6-3FE271234CBE}"/>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6919B4A2-F3A7-4F14-B66A-014CB5A52EF9}"/>
              </a:ext>
            </a:extLst>
          </p:cNvPr>
          <p:cNvGraphicFramePr>
            <a:graphicFrameLocks/>
          </p:cNvGraphicFramePr>
          <p:nvPr>
            <p:extLst>
              <p:ext uri="{D42A27DB-BD31-4B8C-83A1-F6EECF244321}">
                <p14:modId xmlns:p14="http://schemas.microsoft.com/office/powerpoint/2010/main" val="4238706766"/>
              </p:ext>
            </p:extLst>
          </p:nvPr>
        </p:nvGraphicFramePr>
        <p:xfrm>
          <a:off x="334496" y="624963"/>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1915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F9927-75A1-521F-1415-6225A84F4650}"/>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5BAFB976-0A39-DF03-D077-E2CFEB15F0A9}"/>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662FBBB7-FAE7-A1EA-4589-D2F64964BCA8}"/>
              </a:ext>
            </a:extLst>
          </p:cNvPr>
          <p:cNvSpPr>
            <a:spLocks noGrp="1"/>
          </p:cNvSpPr>
          <p:nvPr>
            <p:ph type="body" sz="quarter" idx="15"/>
          </p:nvPr>
        </p:nvSpPr>
        <p:spPr>
          <a:xfrm>
            <a:off x="343122" y="4868863"/>
            <a:ext cx="11511375" cy="1439862"/>
          </a:xfrm>
        </p:spPr>
        <p:txBody>
          <a:bodyPr/>
          <a:lstStyle/>
          <a:p>
            <a:r>
              <a:rPr lang="de-DE" dirty="0"/>
              <a:t>Befragte der Mittel- und Unterschicht fahren jeweils relativ-mehrheitlich seltener als einmal in der Woche mit dem öffentlichen Nahverkehr (48 bzw. 40 %). Umfrageteilnehmende der Oberschicht teilen sich in etwa gleichmäßig auf in jene, welche diesen seltener als einmal in der Woche, einmal in der Woche (je 28 %) oder täglich (26 %) nutzen, wobei sie die letzten beiden Antwortoptionen jeweils deutlich häufiger angeben (26 zu 15 bzw. 11 %; 28 zu 2 bzw. 10 %) und mehrmals die Woche (12 zu 27 bzw. 25 %) und seltener als einmal die Woche (28 zu 40 bzw. 48 %) dagegen deutlich seltener.</a:t>
            </a:r>
          </a:p>
        </p:txBody>
      </p:sp>
      <p:sp>
        <p:nvSpPr>
          <p:cNvPr id="7" name="Textplatzhalter 6">
            <a:extLst>
              <a:ext uri="{FF2B5EF4-FFF2-40B4-BE49-F238E27FC236}">
                <a16:creationId xmlns:a16="http://schemas.microsoft.com/office/drawing/2014/main" id="{3EB7336E-ECE5-13D5-9260-01F5FCC2A2BA}"/>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5F144D03-089A-4D53-BE3E-4F9BBFF17FB6}"/>
              </a:ext>
            </a:extLst>
          </p:cNvPr>
          <p:cNvGraphicFramePr>
            <a:graphicFrameLocks/>
          </p:cNvGraphicFramePr>
          <p:nvPr>
            <p:extLst>
              <p:ext uri="{D42A27DB-BD31-4B8C-83A1-F6EECF244321}">
                <p14:modId xmlns:p14="http://schemas.microsoft.com/office/powerpoint/2010/main" val="146428892"/>
              </p:ext>
            </p:extLst>
          </p:nvPr>
        </p:nvGraphicFramePr>
        <p:xfrm>
          <a:off x="334496" y="624963"/>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90060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5F40F-DF41-51F6-01F9-C044B12DE4D1}"/>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2870E66-C457-E129-3433-6B5B3285C16D}"/>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B127F149-09DE-555D-5DE1-8824C82A3CFC}"/>
              </a:ext>
            </a:extLst>
          </p:cNvPr>
          <p:cNvSpPr>
            <a:spLocks noGrp="1"/>
          </p:cNvSpPr>
          <p:nvPr>
            <p:ph type="body" sz="quarter" idx="15"/>
          </p:nvPr>
        </p:nvSpPr>
        <p:spPr>
          <a:xfrm>
            <a:off x="343122" y="4868863"/>
            <a:ext cx="11511375" cy="1439862"/>
          </a:xfrm>
        </p:spPr>
        <p:txBody>
          <a:bodyPr/>
          <a:lstStyle/>
          <a:p>
            <a:r>
              <a:rPr lang="de-DE" dirty="0"/>
              <a:t>Sowohl befragte Bremer als auch Bremerinnen laufen absolut-mehrheitlich täglich zu Fuß (56 bzw. 59 %), wobei letztere dies häufiger mehrmals die Woche tun (28 zu 22 %). Befragte Männer gehen etwas häufiger nur einmal in der Woche (9 zu 4 %) oder seltener als einmal in der Woche zu Fuß (10 zu 7 %).</a:t>
            </a:r>
          </a:p>
        </p:txBody>
      </p:sp>
      <p:sp>
        <p:nvSpPr>
          <p:cNvPr id="7" name="Textplatzhalter 6">
            <a:extLst>
              <a:ext uri="{FF2B5EF4-FFF2-40B4-BE49-F238E27FC236}">
                <a16:creationId xmlns:a16="http://schemas.microsoft.com/office/drawing/2014/main" id="{3524D42D-0EB3-1D24-BEEA-75E5ADE794B5}"/>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9CAD042D-081B-4682-83D4-15D3CD954848}"/>
              </a:ext>
            </a:extLst>
          </p:cNvPr>
          <p:cNvGraphicFramePr>
            <a:graphicFrameLocks/>
          </p:cNvGraphicFramePr>
          <p:nvPr>
            <p:extLst>
              <p:ext uri="{D42A27DB-BD31-4B8C-83A1-F6EECF244321}">
                <p14:modId xmlns:p14="http://schemas.microsoft.com/office/powerpoint/2010/main" val="719993993"/>
              </p:ext>
            </p:extLst>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9980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72486-3E8F-A17F-2850-8FD9B3BC9FB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62F7342-9FFA-0994-108A-61BB792377EC}"/>
              </a:ext>
            </a:extLst>
          </p:cNvPr>
          <p:cNvSpPr>
            <a:spLocks noGrp="1"/>
          </p:cNvSpPr>
          <p:nvPr>
            <p:ph type="body" sz="quarter" idx="16"/>
          </p:nvPr>
        </p:nvSpPr>
        <p:spPr/>
        <p:txBody>
          <a:bodyPr/>
          <a:lstStyle/>
          <a:p>
            <a:r>
              <a:rPr lang="de-DE" dirty="0"/>
              <a:t>Welches Verkehrsmittel benutzen Sie </a:t>
            </a:r>
            <a:r>
              <a:rPr lang="de-DE" u="sng" dirty="0"/>
              <a:t>überwiegend</a:t>
            </a:r>
            <a:r>
              <a:rPr lang="de-DE" dirty="0"/>
              <a:t> für Ihre Alltagswege (Arbeit, Einkaufen, Freizeit etc.)?</a:t>
            </a:r>
          </a:p>
        </p:txBody>
      </p:sp>
      <p:sp>
        <p:nvSpPr>
          <p:cNvPr id="5" name="Textplatzhalter 4">
            <a:extLst>
              <a:ext uri="{FF2B5EF4-FFF2-40B4-BE49-F238E27FC236}">
                <a16:creationId xmlns:a16="http://schemas.microsoft.com/office/drawing/2014/main" id="{8D698E8D-1EF9-51CD-7681-1637F3E4CFF3}"/>
              </a:ext>
            </a:extLst>
          </p:cNvPr>
          <p:cNvSpPr>
            <a:spLocks noGrp="1"/>
          </p:cNvSpPr>
          <p:nvPr>
            <p:ph type="body" sz="quarter" idx="15"/>
          </p:nvPr>
        </p:nvSpPr>
        <p:spPr>
          <a:xfrm>
            <a:off x="343122" y="4868863"/>
            <a:ext cx="11511375" cy="1439862"/>
          </a:xfrm>
        </p:spPr>
        <p:txBody>
          <a:bodyPr/>
          <a:lstStyle/>
          <a:p>
            <a:r>
              <a:rPr lang="de-DE" dirty="0"/>
              <a:t>Das am häufigsten überwiegend benutzte Verkehrsmittel für Alltagswege stellt das Auto dar: 36 Prozent geben dies an. Dahinter folgen mit 24 Prozent Fahrrad oder E-Scooter und jeweils (etwa) ein Fünftel nennt den öffentlichen Nahverkehr in Bremen (20 %) als ihr primäres Transportmittel oder geht überwiegend zu Fuß (19 %). (E-)Roller bzw. Motorrad werden hier lediglich von einem Prozent angeführt. Ein weiteres Prozent kann oder möchte dazu keine Auskunft erteilen.</a:t>
            </a:r>
          </a:p>
        </p:txBody>
      </p:sp>
      <p:sp>
        <p:nvSpPr>
          <p:cNvPr id="7" name="Textplatzhalter 6">
            <a:extLst>
              <a:ext uri="{FF2B5EF4-FFF2-40B4-BE49-F238E27FC236}">
                <a16:creationId xmlns:a16="http://schemas.microsoft.com/office/drawing/2014/main" id="{AF09FA34-0412-661B-CAAC-419692C474C5}"/>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2A944926-9C12-47AE-A1BE-9A10DED0623F}"/>
              </a:ext>
            </a:extLst>
          </p:cNvPr>
          <p:cNvGraphicFramePr>
            <a:graphicFrameLocks/>
          </p:cNvGraphicFramePr>
          <p:nvPr>
            <p:extLst>
              <p:ext uri="{D42A27DB-BD31-4B8C-83A1-F6EECF244321}">
                <p14:modId xmlns:p14="http://schemas.microsoft.com/office/powerpoint/2010/main" val="3480348923"/>
              </p:ext>
            </p:extLst>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9378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0E08-55F7-D4C0-525F-8CADD5A72491}"/>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3DE0DF3-03DB-4E52-FF3C-2AE8E23E54F4}"/>
              </a:ext>
            </a:extLst>
          </p:cNvPr>
          <p:cNvSpPr>
            <a:spLocks noGrp="1"/>
          </p:cNvSpPr>
          <p:nvPr>
            <p:ph type="body" sz="quarter" idx="16"/>
          </p:nvPr>
        </p:nvSpPr>
        <p:spPr/>
        <p:txBody>
          <a:bodyPr/>
          <a:lstStyle/>
          <a:p>
            <a:r>
              <a:rPr lang="de-DE" dirty="0"/>
              <a:t>Welches Verkehrsmittel benutzen Sie </a:t>
            </a:r>
            <a:r>
              <a:rPr lang="de-DE" u="sng" dirty="0"/>
              <a:t>überwiegend</a:t>
            </a:r>
            <a:r>
              <a:rPr lang="de-DE" dirty="0"/>
              <a:t> für Ihre Alltagswege (Arbeit, Einkaufen, Freizeit etc.)?</a:t>
            </a:r>
          </a:p>
        </p:txBody>
      </p:sp>
      <p:sp>
        <p:nvSpPr>
          <p:cNvPr id="5" name="Textplatzhalter 4">
            <a:extLst>
              <a:ext uri="{FF2B5EF4-FFF2-40B4-BE49-F238E27FC236}">
                <a16:creationId xmlns:a16="http://schemas.microsoft.com/office/drawing/2014/main" id="{507064C5-A83F-BB78-DE59-232575E7D056}"/>
              </a:ext>
            </a:extLst>
          </p:cNvPr>
          <p:cNvSpPr>
            <a:spLocks noGrp="1"/>
          </p:cNvSpPr>
          <p:nvPr>
            <p:ph type="body" sz="quarter" idx="15"/>
          </p:nvPr>
        </p:nvSpPr>
        <p:spPr>
          <a:xfrm>
            <a:off x="343122" y="4868863"/>
            <a:ext cx="11511375" cy="1439862"/>
          </a:xfrm>
        </p:spPr>
        <p:txBody>
          <a:bodyPr/>
          <a:lstStyle/>
          <a:p>
            <a:r>
              <a:rPr lang="de-DE" dirty="0"/>
              <a:t>Sowohl befragte Frauen als auch Männer nennen jeweils relativ-mehrheitlich das Auto als überwiegend genutztes Verkehrsmittel, wobei dieser Anteil bei letzterer Geschlechtergruppe höher ausfällt (40 zu 32 %) und Frauen dagegen häufiger den öffentlichen Nahverkehr (23 zu 15 %) nutzen sowie häufiger überwiegend zu Fuß gehen (21 zu 17 %).</a:t>
            </a:r>
          </a:p>
        </p:txBody>
      </p:sp>
      <p:sp>
        <p:nvSpPr>
          <p:cNvPr id="7" name="Textplatzhalter 6">
            <a:extLst>
              <a:ext uri="{FF2B5EF4-FFF2-40B4-BE49-F238E27FC236}">
                <a16:creationId xmlns:a16="http://schemas.microsoft.com/office/drawing/2014/main" id="{4AB07518-1F25-1C4B-8B32-DACC86FC9F1A}"/>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8A7ACCA3-34D2-4C1B-BF0C-D6D848D9406B}"/>
              </a:ext>
            </a:extLst>
          </p:cNvPr>
          <p:cNvGraphicFramePr>
            <a:graphicFrameLocks/>
          </p:cNvGraphicFramePr>
          <p:nvPr>
            <p:extLst>
              <p:ext uri="{D42A27DB-BD31-4B8C-83A1-F6EECF244321}">
                <p14:modId xmlns:p14="http://schemas.microsoft.com/office/powerpoint/2010/main" val="124072241"/>
              </p:ext>
            </p:extLst>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3868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15D5C-D0ED-E91A-486B-C0ADD2142C3D}"/>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6EB3DEDD-CAD8-80DC-E6C7-56C8A653BC79}"/>
              </a:ext>
            </a:extLst>
          </p:cNvPr>
          <p:cNvSpPr>
            <a:spLocks noGrp="1"/>
          </p:cNvSpPr>
          <p:nvPr>
            <p:ph type="body" sz="quarter" idx="16"/>
          </p:nvPr>
        </p:nvSpPr>
        <p:spPr/>
        <p:txBody>
          <a:bodyPr/>
          <a:lstStyle/>
          <a:p>
            <a:r>
              <a:rPr lang="de-DE" dirty="0"/>
              <a:t>Welches Verkehrsmittel benutzen Sie </a:t>
            </a:r>
            <a:r>
              <a:rPr lang="de-DE" u="sng" dirty="0"/>
              <a:t>überwiegend</a:t>
            </a:r>
            <a:r>
              <a:rPr lang="de-DE" dirty="0"/>
              <a:t> für Ihre Alltagswege (Arbeit, Einkaufen, Freizeit etc.)?</a:t>
            </a:r>
          </a:p>
        </p:txBody>
      </p:sp>
      <p:sp>
        <p:nvSpPr>
          <p:cNvPr id="5" name="Textplatzhalter 4">
            <a:extLst>
              <a:ext uri="{FF2B5EF4-FFF2-40B4-BE49-F238E27FC236}">
                <a16:creationId xmlns:a16="http://schemas.microsoft.com/office/drawing/2014/main" id="{BE341D98-DE5F-25FD-A0D3-81C50443995E}"/>
              </a:ext>
            </a:extLst>
          </p:cNvPr>
          <p:cNvSpPr>
            <a:spLocks noGrp="1"/>
          </p:cNvSpPr>
          <p:nvPr>
            <p:ph type="body" sz="quarter" idx="15"/>
          </p:nvPr>
        </p:nvSpPr>
        <p:spPr>
          <a:xfrm>
            <a:off x="343122" y="4868863"/>
            <a:ext cx="11511375" cy="1439862"/>
          </a:xfrm>
        </p:spPr>
        <p:txBody>
          <a:bodyPr/>
          <a:lstStyle/>
          <a:p>
            <a:r>
              <a:rPr lang="de-DE" dirty="0"/>
              <a:t>Umfrageteilnehmende, welche sich der Ober- oder Mittelschicht zuordnen, geben jeweils relativ-mehrheitlich und deutlich häufiger als jene der Unterschicht an, dass ihr am häufigsten genutztes Verkehrsmittel das Auto darstellt (34 bzw. 41 zu 23 %). Letztere nehmen hierfür relativ-mehrheitlich und deutlich öfter den Nahverkehr (34 zu je 17 %), gehen aber auch am häufigsten zu Fuß (25 zu 18 bzw. 15 %). Je höher der sozioökonomische Status, desto häufiger fahren die Befragten überwiegend mit dem Fahrrad oder E-Scooter (von 18 auf 31 %) und desto seltener gehen sie zu Fuß (von 25 auf 15 %).</a:t>
            </a:r>
          </a:p>
        </p:txBody>
      </p:sp>
      <p:sp>
        <p:nvSpPr>
          <p:cNvPr id="7" name="Textplatzhalter 6">
            <a:extLst>
              <a:ext uri="{FF2B5EF4-FFF2-40B4-BE49-F238E27FC236}">
                <a16:creationId xmlns:a16="http://schemas.microsoft.com/office/drawing/2014/main" id="{78D1010E-B1A1-A18D-53DD-3EB7434BA527}"/>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6BDDA80D-0E99-4E2B-99C6-5F6D2EF19879}"/>
              </a:ext>
            </a:extLst>
          </p:cNvPr>
          <p:cNvGraphicFramePr>
            <a:graphicFrameLocks/>
          </p:cNvGraphicFramePr>
          <p:nvPr>
            <p:extLst>
              <p:ext uri="{D42A27DB-BD31-4B8C-83A1-F6EECF244321}">
                <p14:modId xmlns:p14="http://schemas.microsoft.com/office/powerpoint/2010/main" val="3251891466"/>
              </p:ext>
            </p:extLst>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9992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0D942-9D35-1C10-5AE4-36EF93FC553A}"/>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8433820D-8447-BD68-1843-D0AA898052EA}"/>
              </a:ext>
            </a:extLst>
          </p:cNvPr>
          <p:cNvSpPr>
            <a:spLocks noGrp="1"/>
          </p:cNvSpPr>
          <p:nvPr>
            <p:ph type="body" sz="quarter" idx="16"/>
          </p:nvPr>
        </p:nvSpPr>
        <p:spPr/>
        <p:txBody>
          <a:bodyPr/>
          <a:lstStyle/>
          <a:p>
            <a:r>
              <a:rPr lang="de-DE" dirty="0"/>
              <a:t>Welches Verkehrsmittel benutzen Sie </a:t>
            </a:r>
            <a:r>
              <a:rPr lang="de-DE" u="sng" dirty="0"/>
              <a:t>überwiegend</a:t>
            </a:r>
            <a:r>
              <a:rPr lang="de-DE" dirty="0"/>
              <a:t> für Ihre Alltagswege (Arbeit, Einkaufen, Freizeit etc.)?</a:t>
            </a:r>
          </a:p>
        </p:txBody>
      </p:sp>
      <p:sp>
        <p:nvSpPr>
          <p:cNvPr id="5" name="Textplatzhalter 4">
            <a:extLst>
              <a:ext uri="{FF2B5EF4-FFF2-40B4-BE49-F238E27FC236}">
                <a16:creationId xmlns:a16="http://schemas.microsoft.com/office/drawing/2014/main" id="{DB3A0062-601C-E19A-EEA9-80477C47D61A}"/>
              </a:ext>
            </a:extLst>
          </p:cNvPr>
          <p:cNvSpPr>
            <a:spLocks noGrp="1"/>
          </p:cNvSpPr>
          <p:nvPr>
            <p:ph type="body" sz="quarter" idx="15"/>
          </p:nvPr>
        </p:nvSpPr>
        <p:spPr>
          <a:xfrm>
            <a:off x="343122" y="4868863"/>
            <a:ext cx="11511375" cy="1439862"/>
          </a:xfrm>
        </p:spPr>
        <p:txBody>
          <a:bodyPr/>
          <a:lstStyle/>
          <a:p>
            <a:r>
              <a:rPr lang="de-DE" dirty="0"/>
              <a:t>Je weiter sich die Befragten im politischen Spektrum rechts verorten, desto häufiger ist das Auto ihr primäres Transportmittel für Alltagswege (von 25 auf 52 %). Sowohl bei Rechtsverorteten (52 %) als auch bei jenen der politischen Mitte (45 %) ist dies jeweils die Top-Antwort. Bei Linksorientierten ist dies das Fahrrad bzw. der E-Scooter, was sie deutlich am häufigsten angeben (33 zu 23 bzw. 14 %). Der Anteil derer, die dieses Verkehrsmittel überwiegend nutzen sinkt zudem mit zunehmender Rechtsverortung (von 33 auf 14 %).</a:t>
            </a:r>
          </a:p>
        </p:txBody>
      </p:sp>
      <p:sp>
        <p:nvSpPr>
          <p:cNvPr id="7" name="Textplatzhalter 6">
            <a:extLst>
              <a:ext uri="{FF2B5EF4-FFF2-40B4-BE49-F238E27FC236}">
                <a16:creationId xmlns:a16="http://schemas.microsoft.com/office/drawing/2014/main" id="{7DAF4F14-BE47-7DF4-CAFB-1C5AD6878FB7}"/>
              </a:ext>
            </a:extLst>
          </p:cNvPr>
          <p:cNvSpPr>
            <a:spLocks noGrp="1"/>
          </p:cNvSpPr>
          <p:nvPr>
            <p:ph type="body" sz="quarter" idx="17"/>
          </p:nvPr>
        </p:nvSpPr>
        <p:spPr/>
        <p:txBody>
          <a:bodyPr/>
          <a:lstStyle/>
          <a:p>
            <a:r>
              <a:rPr lang="de-DE" dirty="0"/>
              <a:t>n = 875 (ohne weiß nicht / keine Angabe)</a:t>
            </a:r>
          </a:p>
        </p:txBody>
      </p:sp>
      <p:graphicFrame>
        <p:nvGraphicFramePr>
          <p:cNvPr id="2" name="Diagramm 1">
            <a:extLst>
              <a:ext uri="{FF2B5EF4-FFF2-40B4-BE49-F238E27FC236}">
                <a16:creationId xmlns:a16="http://schemas.microsoft.com/office/drawing/2014/main" id="{B8D940B3-99C2-4D02-B4E0-B00912B5CD01}"/>
              </a:ext>
            </a:extLst>
          </p:cNvPr>
          <p:cNvGraphicFramePr>
            <a:graphicFrameLocks/>
          </p:cNvGraphicFramePr>
          <p:nvPr>
            <p:extLst>
              <p:ext uri="{D42A27DB-BD31-4B8C-83A1-F6EECF244321}">
                <p14:modId xmlns:p14="http://schemas.microsoft.com/office/powerpoint/2010/main" val="3853932595"/>
              </p:ext>
            </p:extLst>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4513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7"/>
          </p:nvPr>
        </p:nvSpPr>
        <p:spPr/>
        <p:txBody>
          <a:bodyPr/>
          <a:lstStyle/>
          <a:p>
            <a:endParaRPr lang="de-DE" dirty="0"/>
          </a:p>
        </p:txBody>
      </p:sp>
      <p:sp>
        <p:nvSpPr>
          <p:cNvPr id="3" name="Textplatzhalter 2"/>
          <p:cNvSpPr>
            <a:spLocks noGrp="1"/>
          </p:cNvSpPr>
          <p:nvPr>
            <p:ph type="body" sz="quarter" idx="16"/>
          </p:nvPr>
        </p:nvSpPr>
        <p:spPr/>
        <p:txBody>
          <a:bodyPr/>
          <a:lstStyle/>
          <a:p>
            <a:r>
              <a:rPr lang="de-DE" dirty="0"/>
              <a:t>Methodische Angaben</a:t>
            </a:r>
          </a:p>
        </p:txBody>
      </p:sp>
      <p:sp>
        <p:nvSpPr>
          <p:cNvPr id="5" name="Textplatzhalter 4"/>
          <p:cNvSpPr>
            <a:spLocks noGrp="1"/>
          </p:cNvSpPr>
          <p:nvPr>
            <p:ph type="body" sz="quarter" idx="15"/>
          </p:nvPr>
        </p:nvSpPr>
        <p:spPr>
          <a:xfrm>
            <a:off x="334433" y="765175"/>
            <a:ext cx="11520000" cy="5471901"/>
          </a:xfrm>
        </p:spPr>
        <p:txBody>
          <a:bodyPr anchor="ctr"/>
          <a:lstStyle/>
          <a:p>
            <a:r>
              <a:rPr lang="de-DE" altLang="de-DE" b="1" dirty="0"/>
              <a:t>Feldzeit:</a:t>
            </a:r>
          </a:p>
          <a:p>
            <a:r>
              <a:rPr lang="de-DE" altLang="de-DE" dirty="0"/>
              <a:t>26.11. – 08.12.2025</a:t>
            </a:r>
          </a:p>
          <a:p>
            <a:endParaRPr lang="de-DE" altLang="de-DE" dirty="0"/>
          </a:p>
          <a:p>
            <a:endParaRPr lang="de-DE" altLang="de-DE" dirty="0"/>
          </a:p>
          <a:p>
            <a:r>
              <a:rPr lang="de-DE" altLang="de-DE" b="1" dirty="0"/>
              <a:t>Methodik:</a:t>
            </a:r>
          </a:p>
          <a:p>
            <a:r>
              <a:rPr lang="de-DE" altLang="de-DE" dirty="0"/>
              <a:t>Die Umfrage wurde als Online-Befragung durchgeführt. Die Umfrage ist gestützt auf der permanenten Telefon-Befragung INSA-</a:t>
            </a:r>
            <a:r>
              <a:rPr lang="de-DE" altLang="de-DE" i="1" dirty="0"/>
              <a:t>Perpetua </a:t>
            </a:r>
            <a:r>
              <a:rPr lang="de-DE" altLang="de-DE" i="1" dirty="0" err="1"/>
              <a:t>Demoscopia</a:t>
            </a:r>
            <a:r>
              <a:rPr lang="de-DE" altLang="de-DE" dirty="0"/>
              <a:t>.</a:t>
            </a:r>
          </a:p>
          <a:p>
            <a:endParaRPr lang="de-DE" altLang="de-DE" dirty="0"/>
          </a:p>
          <a:p>
            <a:endParaRPr lang="de-DE" altLang="de-DE" dirty="0"/>
          </a:p>
          <a:p>
            <a:r>
              <a:rPr lang="de-DE" altLang="de-DE" b="1" dirty="0"/>
              <a:t>Stichprobe:</a:t>
            </a:r>
          </a:p>
          <a:p>
            <a:r>
              <a:rPr lang="de-DE" altLang="de-DE" dirty="0"/>
              <a:t>1.000 Personen aus Bremen ab 16 Jahren nahmen an der Befragung teil. </a:t>
            </a:r>
          </a:p>
          <a:p>
            <a:endParaRPr lang="de-D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21C29-0DD0-9E1F-C66D-1CD6267AAFD2}"/>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01200DCA-F20D-6117-0839-6410FC56F063}"/>
              </a:ext>
            </a:extLst>
          </p:cNvPr>
          <p:cNvSpPr>
            <a:spLocks noGrp="1"/>
          </p:cNvSpPr>
          <p:nvPr>
            <p:ph type="body" sz="quarter" idx="16"/>
          </p:nvPr>
        </p:nvSpPr>
        <p:spPr/>
        <p:txBody>
          <a:bodyPr/>
          <a:lstStyle/>
          <a:p>
            <a:r>
              <a:rPr lang="de-DE" dirty="0"/>
              <a:t>Wie bewerten Sie das aktuelle ÖPNV-Angebot in Bremen insgesamt?</a:t>
            </a:r>
          </a:p>
        </p:txBody>
      </p:sp>
      <p:sp>
        <p:nvSpPr>
          <p:cNvPr id="5" name="Textplatzhalter 4">
            <a:extLst>
              <a:ext uri="{FF2B5EF4-FFF2-40B4-BE49-F238E27FC236}">
                <a16:creationId xmlns:a16="http://schemas.microsoft.com/office/drawing/2014/main" id="{D6B7B5D0-0527-1B5B-9453-C6527F800653}"/>
              </a:ext>
            </a:extLst>
          </p:cNvPr>
          <p:cNvSpPr>
            <a:spLocks noGrp="1"/>
          </p:cNvSpPr>
          <p:nvPr>
            <p:ph type="body" sz="quarter" idx="15"/>
          </p:nvPr>
        </p:nvSpPr>
        <p:spPr>
          <a:xfrm>
            <a:off x="343122" y="4868863"/>
            <a:ext cx="11511375" cy="1439862"/>
          </a:xfrm>
        </p:spPr>
        <p:txBody>
          <a:bodyPr/>
          <a:lstStyle/>
          <a:p>
            <a:r>
              <a:rPr lang="de-DE" dirty="0"/>
              <a:t>Das ÖPNV-Angebot in Bremen wird von einer absoluten Mehrheit (54 %) als eher gut eingestuft. Weitere 14 Prozent finden dieses sogar sehr gut. Zusammen befinden also 68 Prozent (kumuliert)das Angebot als gut. Eine eher (22 %) oder sogar sehr schlechte (5 %) Bewertung geben insgesamt nur 27 Prozent (kumuliert) der Befragten. Fünf Prozent können oder wollen das ÖPNV-Angebot nicht bewerten.</a:t>
            </a:r>
          </a:p>
        </p:txBody>
      </p:sp>
      <p:sp>
        <p:nvSpPr>
          <p:cNvPr id="7" name="Textplatzhalter 6">
            <a:extLst>
              <a:ext uri="{FF2B5EF4-FFF2-40B4-BE49-F238E27FC236}">
                <a16:creationId xmlns:a16="http://schemas.microsoft.com/office/drawing/2014/main" id="{EFD748C7-6709-51FE-A4D4-85122E947F31}"/>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FEE4EF8B-2D1F-44D3-A0CA-C30FA3E307E4}"/>
              </a:ext>
            </a:extLst>
          </p:cNvPr>
          <p:cNvGraphicFramePr>
            <a:graphicFrameLocks/>
          </p:cNvGraphicFramePr>
          <p:nvPr>
            <p:extLst>
              <p:ext uri="{D42A27DB-BD31-4B8C-83A1-F6EECF244321}">
                <p14:modId xmlns:p14="http://schemas.microsoft.com/office/powerpoint/2010/main" val="4035142841"/>
              </p:ext>
            </p:extLst>
          </p:nvPr>
        </p:nvGraphicFramePr>
        <p:xfrm>
          <a:off x="334498" y="620713"/>
          <a:ext cx="11522540"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8382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C9CE8-B5D7-F5AE-28A1-2C0E650FD5BC}"/>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28769D13-E6B9-98C6-8E4B-33BB319FECDD}"/>
              </a:ext>
            </a:extLst>
          </p:cNvPr>
          <p:cNvSpPr>
            <a:spLocks noGrp="1"/>
          </p:cNvSpPr>
          <p:nvPr>
            <p:ph type="body" sz="quarter" idx="16"/>
          </p:nvPr>
        </p:nvSpPr>
        <p:spPr/>
        <p:txBody>
          <a:bodyPr/>
          <a:lstStyle/>
          <a:p>
            <a:r>
              <a:rPr lang="de-DE" dirty="0"/>
              <a:t>Wie bewerten Sie das aktuelle ÖPNV-Angebot in Bremen insgesamt?</a:t>
            </a:r>
          </a:p>
        </p:txBody>
      </p:sp>
      <p:sp>
        <p:nvSpPr>
          <p:cNvPr id="5" name="Textplatzhalter 4">
            <a:extLst>
              <a:ext uri="{FF2B5EF4-FFF2-40B4-BE49-F238E27FC236}">
                <a16:creationId xmlns:a16="http://schemas.microsoft.com/office/drawing/2014/main" id="{3A5A15DC-CBF2-AEA0-4EFA-33DD1C254268}"/>
              </a:ext>
            </a:extLst>
          </p:cNvPr>
          <p:cNvSpPr>
            <a:spLocks noGrp="1"/>
          </p:cNvSpPr>
          <p:nvPr>
            <p:ph type="body" sz="quarter" idx="15"/>
          </p:nvPr>
        </p:nvSpPr>
        <p:spPr>
          <a:xfrm>
            <a:off x="343122" y="4868863"/>
            <a:ext cx="11511375" cy="1439862"/>
          </a:xfrm>
        </p:spPr>
        <p:txBody>
          <a:bodyPr/>
          <a:lstStyle/>
          <a:p>
            <a:r>
              <a:rPr lang="de-DE" dirty="0"/>
              <a:t>Bei allen drei politisch-ideologischen Gruppen überwiegt jeweils absolut-mehrheitlich der Anteil derer, welche dem ÖPNV-Angebot in Bremen ein gutes Zeugnis ausstellen, wobei dieser Prozentsatz bei Linkspositionierten noch einmal etwas höher ausfällt (76 zu je 67 %). Sie beurteilen dieses entsprechend seltener als schlecht (21 zu 28 bzw. 30 %).</a:t>
            </a:r>
          </a:p>
        </p:txBody>
      </p:sp>
      <p:sp>
        <p:nvSpPr>
          <p:cNvPr id="7" name="Textplatzhalter 6">
            <a:extLst>
              <a:ext uri="{FF2B5EF4-FFF2-40B4-BE49-F238E27FC236}">
                <a16:creationId xmlns:a16="http://schemas.microsoft.com/office/drawing/2014/main" id="{0E37D9A8-03B8-85C4-12F9-2476845305DE}"/>
              </a:ext>
            </a:extLst>
          </p:cNvPr>
          <p:cNvSpPr>
            <a:spLocks noGrp="1"/>
          </p:cNvSpPr>
          <p:nvPr>
            <p:ph type="body" sz="quarter" idx="17"/>
          </p:nvPr>
        </p:nvSpPr>
        <p:spPr/>
        <p:txBody>
          <a:bodyPr/>
          <a:lstStyle/>
          <a:p>
            <a:r>
              <a:rPr lang="de-DE" dirty="0"/>
              <a:t>n = 875 (ohne weiß nicht / keine Angabe)</a:t>
            </a:r>
          </a:p>
        </p:txBody>
      </p:sp>
      <p:graphicFrame>
        <p:nvGraphicFramePr>
          <p:cNvPr id="2" name="Diagramm 1">
            <a:extLst>
              <a:ext uri="{FF2B5EF4-FFF2-40B4-BE49-F238E27FC236}">
                <a16:creationId xmlns:a16="http://schemas.microsoft.com/office/drawing/2014/main" id="{6D74E366-EEDC-441D-A47F-3097C436E787}"/>
              </a:ext>
            </a:extLst>
          </p:cNvPr>
          <p:cNvGraphicFramePr>
            <a:graphicFrameLocks/>
          </p:cNvGraphicFramePr>
          <p:nvPr>
            <p:extLst>
              <p:ext uri="{D42A27DB-BD31-4B8C-83A1-F6EECF244321}">
                <p14:modId xmlns:p14="http://schemas.microsoft.com/office/powerpoint/2010/main" val="3542041929"/>
              </p:ext>
            </p:extLst>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7801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DB68B-AD5B-7BAC-B362-55B4F07A5D7B}"/>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10F5CE69-36A5-5FE5-F941-4D7536B28705}"/>
              </a:ext>
            </a:extLst>
          </p:cNvPr>
          <p:cNvSpPr>
            <a:spLocks noGrp="1"/>
          </p:cNvSpPr>
          <p:nvPr>
            <p:ph type="body" sz="quarter" idx="16"/>
          </p:nvPr>
        </p:nvSpPr>
        <p:spPr/>
        <p:txBody>
          <a:bodyPr/>
          <a:lstStyle/>
          <a:p>
            <a:r>
              <a:rPr lang="de-DE" dirty="0"/>
              <a:t>Wie empfinden sie das Platzangebot in den Verkehrsmitteln des ÖPNV in Bremen?</a:t>
            </a:r>
          </a:p>
        </p:txBody>
      </p:sp>
      <p:sp>
        <p:nvSpPr>
          <p:cNvPr id="5" name="Textplatzhalter 4">
            <a:extLst>
              <a:ext uri="{FF2B5EF4-FFF2-40B4-BE49-F238E27FC236}">
                <a16:creationId xmlns:a16="http://schemas.microsoft.com/office/drawing/2014/main" id="{42681552-CCDA-3473-B555-307250871C3E}"/>
              </a:ext>
            </a:extLst>
          </p:cNvPr>
          <p:cNvSpPr>
            <a:spLocks noGrp="1"/>
          </p:cNvSpPr>
          <p:nvPr>
            <p:ph type="body" sz="quarter" idx="15"/>
          </p:nvPr>
        </p:nvSpPr>
        <p:spPr>
          <a:xfrm>
            <a:off x="343122" y="4868863"/>
            <a:ext cx="11511375" cy="1439862"/>
          </a:xfrm>
        </p:spPr>
        <p:txBody>
          <a:bodyPr/>
          <a:lstStyle/>
          <a:p>
            <a:r>
              <a:rPr lang="de-DE" dirty="0"/>
              <a:t>Auch das Platzangebot im Bremer ÖPNV wird von einer deutlichen Mehrheit (61 %, kumuliert) als eher (48 %) oder sehr gut (13 %) bewertet. 30 Prozent finden dieses hingegen eher und vier Prozent sogar schlecht (34 %, kumuliert). Weitere sechs Prozent können oder wollen das Platzangebot nicht einschätzen.</a:t>
            </a:r>
          </a:p>
        </p:txBody>
      </p:sp>
      <p:sp>
        <p:nvSpPr>
          <p:cNvPr id="7" name="Textplatzhalter 6">
            <a:extLst>
              <a:ext uri="{FF2B5EF4-FFF2-40B4-BE49-F238E27FC236}">
                <a16:creationId xmlns:a16="http://schemas.microsoft.com/office/drawing/2014/main" id="{77C3B697-BFD3-F0E3-4F1E-24F16B226489}"/>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FCF42D1F-F697-4835-A2DB-0257023F90EE}"/>
              </a:ext>
            </a:extLst>
          </p:cNvPr>
          <p:cNvGraphicFramePr>
            <a:graphicFrameLocks/>
          </p:cNvGraphicFramePr>
          <p:nvPr>
            <p:extLst>
              <p:ext uri="{D42A27DB-BD31-4B8C-83A1-F6EECF244321}">
                <p14:modId xmlns:p14="http://schemas.microsoft.com/office/powerpoint/2010/main" val="1488131762"/>
              </p:ext>
            </p:extLst>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4213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F9DB7-904B-F362-DD35-D9B9AACC95B9}"/>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E086FD6-4483-96F4-C2ED-C1363C52B182}"/>
              </a:ext>
            </a:extLst>
          </p:cNvPr>
          <p:cNvSpPr>
            <a:spLocks noGrp="1"/>
          </p:cNvSpPr>
          <p:nvPr>
            <p:ph type="body" sz="quarter" idx="16"/>
          </p:nvPr>
        </p:nvSpPr>
        <p:spPr/>
        <p:txBody>
          <a:bodyPr/>
          <a:lstStyle/>
          <a:p>
            <a:r>
              <a:rPr lang="de-DE" dirty="0"/>
              <a:t>Wie empfinden sie das Platzangebot in den Verkehrsmitteln des ÖPNV in Bremen?</a:t>
            </a:r>
          </a:p>
        </p:txBody>
      </p:sp>
      <p:sp>
        <p:nvSpPr>
          <p:cNvPr id="5" name="Textplatzhalter 4">
            <a:extLst>
              <a:ext uri="{FF2B5EF4-FFF2-40B4-BE49-F238E27FC236}">
                <a16:creationId xmlns:a16="http://schemas.microsoft.com/office/drawing/2014/main" id="{E0B09C6D-E510-D81C-473D-63C302CF1F11}"/>
              </a:ext>
            </a:extLst>
          </p:cNvPr>
          <p:cNvSpPr>
            <a:spLocks noGrp="1"/>
          </p:cNvSpPr>
          <p:nvPr>
            <p:ph type="body" sz="quarter" idx="15"/>
          </p:nvPr>
        </p:nvSpPr>
        <p:spPr>
          <a:xfrm>
            <a:off x="343122" y="4868863"/>
            <a:ext cx="11511375" cy="1439862"/>
          </a:xfrm>
        </p:spPr>
        <p:txBody>
          <a:bodyPr/>
          <a:lstStyle/>
          <a:p>
            <a:r>
              <a:rPr lang="de-DE" dirty="0"/>
              <a:t>Auch wenn beide der betrachteten Geschlechtergruppen jeweils absolut-mehrheitlich das Platzangebot in den Verkehrsmitteln des ÖPNV in Bremen als gut einstufen, fällt dieser Anteil bei befragten Frauen deutlich geringer aus als bei ihren männlichen Pendants (52 zu 70 %). Sie empfinden dieses entsprechend deutlich häufiger als schlecht (41 zu 25 %).</a:t>
            </a:r>
          </a:p>
        </p:txBody>
      </p:sp>
      <p:sp>
        <p:nvSpPr>
          <p:cNvPr id="7" name="Textplatzhalter 6">
            <a:extLst>
              <a:ext uri="{FF2B5EF4-FFF2-40B4-BE49-F238E27FC236}">
                <a16:creationId xmlns:a16="http://schemas.microsoft.com/office/drawing/2014/main" id="{D1D9252B-96E4-3A8A-4817-CCE5693C44DB}"/>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63EFABA6-F9A4-45DD-BFC0-72588BEB1CA0}"/>
              </a:ext>
            </a:extLst>
          </p:cNvPr>
          <p:cNvGraphicFramePr>
            <a:graphicFrameLocks/>
          </p:cNvGraphicFramePr>
          <p:nvPr>
            <p:extLst>
              <p:ext uri="{D42A27DB-BD31-4B8C-83A1-F6EECF244321}">
                <p14:modId xmlns:p14="http://schemas.microsoft.com/office/powerpoint/2010/main" val="2841684239"/>
              </p:ext>
            </p:extLst>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9946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2BC7C-4458-9A7D-6D00-B404E38DE59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F215760-D87F-EF07-2232-C8AB658FA087}"/>
              </a:ext>
            </a:extLst>
          </p:cNvPr>
          <p:cNvSpPr>
            <a:spLocks noGrp="1"/>
          </p:cNvSpPr>
          <p:nvPr>
            <p:ph type="body" sz="quarter" idx="16"/>
          </p:nvPr>
        </p:nvSpPr>
        <p:spPr/>
        <p:txBody>
          <a:bodyPr/>
          <a:lstStyle/>
          <a:p>
            <a:r>
              <a:rPr lang="de-DE" dirty="0"/>
              <a:t>Wie empfinden sie das Platzangebot in den Verkehrsmitteln des ÖPNV in Bremen?</a:t>
            </a:r>
          </a:p>
        </p:txBody>
      </p:sp>
      <p:sp>
        <p:nvSpPr>
          <p:cNvPr id="5" name="Textplatzhalter 4">
            <a:extLst>
              <a:ext uri="{FF2B5EF4-FFF2-40B4-BE49-F238E27FC236}">
                <a16:creationId xmlns:a16="http://schemas.microsoft.com/office/drawing/2014/main" id="{94B2DAEE-D7DB-7094-0827-6979DEC4CEB9}"/>
              </a:ext>
            </a:extLst>
          </p:cNvPr>
          <p:cNvSpPr>
            <a:spLocks noGrp="1"/>
          </p:cNvSpPr>
          <p:nvPr>
            <p:ph type="body" sz="quarter" idx="15"/>
          </p:nvPr>
        </p:nvSpPr>
        <p:spPr>
          <a:xfrm>
            <a:off x="343122" y="4868863"/>
            <a:ext cx="11511375" cy="1439862"/>
          </a:xfrm>
        </p:spPr>
        <p:txBody>
          <a:bodyPr/>
          <a:lstStyle/>
          <a:p>
            <a:r>
              <a:rPr lang="de-DE" dirty="0"/>
              <a:t>Umfrageteilnehmende der Unterschicht empfinden das Platzangebot deutlich häufiger als die anderen beiden Gruppen als schlecht (47 zu 30 bzw. 33 %). Allerdings überwiegt auch bei diesen absolut-mehrheitlich der Anteil derer, welche finden, dass dieses gut ist, wenn auch in einem deutlich geringerem Ausmaß (51 zu 64 bzw. 66 %).</a:t>
            </a:r>
          </a:p>
        </p:txBody>
      </p:sp>
      <p:sp>
        <p:nvSpPr>
          <p:cNvPr id="7" name="Textplatzhalter 6">
            <a:extLst>
              <a:ext uri="{FF2B5EF4-FFF2-40B4-BE49-F238E27FC236}">
                <a16:creationId xmlns:a16="http://schemas.microsoft.com/office/drawing/2014/main" id="{939541FC-8D38-9F36-6854-886152999E66}"/>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A129F77F-1BBC-4CAD-9898-D341A167CB99}"/>
              </a:ext>
            </a:extLst>
          </p:cNvPr>
          <p:cNvGraphicFramePr>
            <a:graphicFrameLocks/>
          </p:cNvGraphicFramePr>
          <p:nvPr>
            <p:extLst>
              <p:ext uri="{D42A27DB-BD31-4B8C-83A1-F6EECF244321}">
                <p14:modId xmlns:p14="http://schemas.microsoft.com/office/powerpoint/2010/main" val="2059860372"/>
              </p:ext>
            </p:extLst>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0197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4F9EA-D6DE-A12A-6986-5552AB72166B}"/>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1DD7D69-C24A-3C72-011A-68C61A4032F1}"/>
              </a:ext>
            </a:extLst>
          </p:cNvPr>
          <p:cNvSpPr>
            <a:spLocks noGrp="1"/>
          </p:cNvSpPr>
          <p:nvPr>
            <p:ph type="body" sz="quarter" idx="16"/>
          </p:nvPr>
        </p:nvSpPr>
        <p:spPr/>
        <p:txBody>
          <a:bodyPr/>
          <a:lstStyle/>
          <a:p>
            <a:r>
              <a:rPr lang="de-DE" dirty="0"/>
              <a:t>Wie empfinden sie das Platzangebot in den Verkehrsmitteln des ÖPNV in Bremen?</a:t>
            </a:r>
          </a:p>
        </p:txBody>
      </p:sp>
      <p:sp>
        <p:nvSpPr>
          <p:cNvPr id="5" name="Textplatzhalter 4">
            <a:extLst>
              <a:ext uri="{FF2B5EF4-FFF2-40B4-BE49-F238E27FC236}">
                <a16:creationId xmlns:a16="http://schemas.microsoft.com/office/drawing/2014/main" id="{C90F51FC-507C-8458-7617-852AA92790C2}"/>
              </a:ext>
            </a:extLst>
          </p:cNvPr>
          <p:cNvSpPr>
            <a:spLocks noGrp="1"/>
          </p:cNvSpPr>
          <p:nvPr>
            <p:ph type="body" sz="quarter" idx="15"/>
          </p:nvPr>
        </p:nvSpPr>
        <p:spPr>
          <a:xfrm>
            <a:off x="343122" y="4868863"/>
            <a:ext cx="11511375" cy="1439862"/>
          </a:xfrm>
        </p:spPr>
        <p:txBody>
          <a:bodyPr/>
          <a:lstStyle/>
          <a:p>
            <a:r>
              <a:rPr lang="de-DE" dirty="0"/>
              <a:t>Auch bei allen drei politisch-ideologischen Gruppen überwiegt jeweils absolut-mehrheitlich der Anteil derer, welche das Platzangebot als gut einstufen, wobei dieser Anteil mit zunehmender Rechtsorientierung sinkt: von 72 Prozent bei den Linksorientierten bis auf 51 Prozent bei den Rechtsorientieren. Entsprechend gegenläufig sieht dieser Trend bei jenen aus, welche dieses als schlecht einstufen (von 25 auf 43 %).</a:t>
            </a:r>
          </a:p>
        </p:txBody>
      </p:sp>
      <p:sp>
        <p:nvSpPr>
          <p:cNvPr id="7" name="Textplatzhalter 6">
            <a:extLst>
              <a:ext uri="{FF2B5EF4-FFF2-40B4-BE49-F238E27FC236}">
                <a16:creationId xmlns:a16="http://schemas.microsoft.com/office/drawing/2014/main" id="{BC47F9D4-4A57-3423-78C0-106D2AC69D09}"/>
              </a:ext>
            </a:extLst>
          </p:cNvPr>
          <p:cNvSpPr>
            <a:spLocks noGrp="1"/>
          </p:cNvSpPr>
          <p:nvPr>
            <p:ph type="body" sz="quarter" idx="17"/>
          </p:nvPr>
        </p:nvSpPr>
        <p:spPr/>
        <p:txBody>
          <a:bodyPr/>
          <a:lstStyle/>
          <a:p>
            <a:r>
              <a:rPr lang="de-DE" dirty="0"/>
              <a:t>n = 875 (ohne weiß nicht / keine Angabe)</a:t>
            </a:r>
          </a:p>
        </p:txBody>
      </p:sp>
      <p:graphicFrame>
        <p:nvGraphicFramePr>
          <p:cNvPr id="2" name="Diagramm 1">
            <a:extLst>
              <a:ext uri="{FF2B5EF4-FFF2-40B4-BE49-F238E27FC236}">
                <a16:creationId xmlns:a16="http://schemas.microsoft.com/office/drawing/2014/main" id="{72CC71DA-02F1-4141-AB0C-6650356F1654}"/>
              </a:ext>
            </a:extLst>
          </p:cNvPr>
          <p:cNvGraphicFramePr>
            <a:graphicFrameLocks/>
          </p:cNvGraphicFramePr>
          <p:nvPr>
            <p:extLst>
              <p:ext uri="{D42A27DB-BD31-4B8C-83A1-F6EECF244321}">
                <p14:modId xmlns:p14="http://schemas.microsoft.com/office/powerpoint/2010/main" val="3476055752"/>
              </p:ext>
            </p:extLst>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1039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CEC05-5A61-DA06-87F5-B880BC9146F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295789EB-F592-18B7-CCEB-34B086810B6F}"/>
              </a:ext>
            </a:extLst>
          </p:cNvPr>
          <p:cNvSpPr>
            <a:spLocks noGrp="1"/>
          </p:cNvSpPr>
          <p:nvPr>
            <p:ph type="body" sz="quarter" idx="16"/>
          </p:nvPr>
        </p:nvSpPr>
        <p:spPr/>
        <p:txBody>
          <a:bodyPr/>
          <a:lstStyle/>
          <a:p>
            <a:r>
              <a:rPr lang="de-DE" dirty="0"/>
              <a:t>Wie bewerten Sie das aktuelle Radwegenetz in Bremen?</a:t>
            </a:r>
          </a:p>
        </p:txBody>
      </p:sp>
      <p:sp>
        <p:nvSpPr>
          <p:cNvPr id="5" name="Textplatzhalter 4">
            <a:extLst>
              <a:ext uri="{FF2B5EF4-FFF2-40B4-BE49-F238E27FC236}">
                <a16:creationId xmlns:a16="http://schemas.microsoft.com/office/drawing/2014/main" id="{FE4A8F0B-88FC-EF8B-70A0-81874809360A}"/>
              </a:ext>
            </a:extLst>
          </p:cNvPr>
          <p:cNvSpPr>
            <a:spLocks noGrp="1"/>
          </p:cNvSpPr>
          <p:nvPr>
            <p:ph type="body" sz="quarter" idx="15"/>
          </p:nvPr>
        </p:nvSpPr>
        <p:spPr>
          <a:xfrm>
            <a:off x="343122" y="4868863"/>
            <a:ext cx="11511375" cy="1439862"/>
          </a:xfrm>
        </p:spPr>
        <p:txBody>
          <a:bodyPr/>
          <a:lstStyle/>
          <a:p>
            <a:r>
              <a:rPr lang="de-DE" dirty="0"/>
              <a:t>Auch das aktuelle Radwegenetz in Bremen wird von einer deutlichen Mehrheit (62 %, kumuliert) als eher (47 %) oder sehr gut (15 %) bewertet. 29 Prozent (kumuliert) </a:t>
            </a:r>
            <a:r>
              <a:rPr lang="de-DE"/>
              <a:t>empfinden dieses </a:t>
            </a:r>
            <a:r>
              <a:rPr lang="de-DE" dirty="0"/>
              <a:t>als eher (23 %) oder sehr schlecht (6 %). Sieben Prozent können oder wollen dieses nicht bewerten.</a:t>
            </a:r>
          </a:p>
        </p:txBody>
      </p:sp>
      <p:sp>
        <p:nvSpPr>
          <p:cNvPr id="7" name="Textplatzhalter 6">
            <a:extLst>
              <a:ext uri="{FF2B5EF4-FFF2-40B4-BE49-F238E27FC236}">
                <a16:creationId xmlns:a16="http://schemas.microsoft.com/office/drawing/2014/main" id="{CB0351FB-AE3F-9764-4E4C-05FB3F566556}"/>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A5FE05A1-E84C-42DC-AA6D-E75D3089CEF6}"/>
              </a:ext>
            </a:extLst>
          </p:cNvPr>
          <p:cNvGraphicFramePr>
            <a:graphicFrameLocks/>
          </p:cNvGraphicFramePr>
          <p:nvPr>
            <p:extLst>
              <p:ext uri="{D42A27DB-BD31-4B8C-83A1-F6EECF244321}">
                <p14:modId xmlns:p14="http://schemas.microsoft.com/office/powerpoint/2010/main" val="2945752472"/>
              </p:ext>
            </p:extLst>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5553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671F0-471D-DB22-92D5-BF87D272133F}"/>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0478E6BF-9C6C-AC76-A3EB-517139F7291E}"/>
              </a:ext>
            </a:extLst>
          </p:cNvPr>
          <p:cNvSpPr>
            <a:spLocks noGrp="1"/>
          </p:cNvSpPr>
          <p:nvPr>
            <p:ph type="body" sz="quarter" idx="16"/>
          </p:nvPr>
        </p:nvSpPr>
        <p:spPr/>
        <p:txBody>
          <a:bodyPr/>
          <a:lstStyle/>
          <a:p>
            <a:r>
              <a:rPr lang="de-DE" b="1" dirty="0"/>
              <a:t>Wie bewerten Sie das aktuelle Wegenetz für Personen, die in Bremen zu Fuß unterwegs sind?</a:t>
            </a:r>
            <a:endParaRPr lang="de-DE" dirty="0"/>
          </a:p>
        </p:txBody>
      </p:sp>
      <p:sp>
        <p:nvSpPr>
          <p:cNvPr id="5" name="Textplatzhalter 4">
            <a:extLst>
              <a:ext uri="{FF2B5EF4-FFF2-40B4-BE49-F238E27FC236}">
                <a16:creationId xmlns:a16="http://schemas.microsoft.com/office/drawing/2014/main" id="{39319C61-CEB9-FBC8-2E6C-6DAA1F6D75BC}"/>
              </a:ext>
            </a:extLst>
          </p:cNvPr>
          <p:cNvSpPr>
            <a:spLocks noGrp="1"/>
          </p:cNvSpPr>
          <p:nvPr>
            <p:ph type="body" sz="quarter" idx="15"/>
          </p:nvPr>
        </p:nvSpPr>
        <p:spPr>
          <a:xfrm>
            <a:off x="343122" y="4868863"/>
            <a:ext cx="11511375" cy="1439862"/>
          </a:xfrm>
        </p:spPr>
        <p:txBody>
          <a:bodyPr/>
          <a:lstStyle/>
          <a:p>
            <a:r>
              <a:rPr lang="de-DE" dirty="0"/>
              <a:t>Das aktuelle Wegenetz für Personen, die in Bremen zu Fuß unterwegs sind, wird von einer absoluten Mehrheit (60 %) als eher gut bewertet. Weitere 22 Prozent </a:t>
            </a:r>
            <a:r>
              <a:rPr lang="de-DE"/>
              <a:t>empfinden es </a:t>
            </a:r>
            <a:r>
              <a:rPr lang="de-DE" dirty="0"/>
              <a:t>sogar als sehr gut (82 %, kumuliert). 15 Prozent (kumuliert) sind hingegen der Ansicht, dass dieses eher (13 %) oder sehr schlecht (2 %) ist. Drei Prozent können oder wollen hierzu keine Einschätzung vornehmen.</a:t>
            </a:r>
          </a:p>
        </p:txBody>
      </p:sp>
      <p:sp>
        <p:nvSpPr>
          <p:cNvPr id="7" name="Textplatzhalter 6">
            <a:extLst>
              <a:ext uri="{FF2B5EF4-FFF2-40B4-BE49-F238E27FC236}">
                <a16:creationId xmlns:a16="http://schemas.microsoft.com/office/drawing/2014/main" id="{0EF8C1C5-94D2-1342-06BE-94B6B40A2BB6}"/>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BCA6B4D7-7765-48B2-9733-E89549A0173D}"/>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433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7299B-4BA8-2BF3-9A31-F8DE0A340D3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D2C2C165-6E58-32B2-AEFE-88D1C0968421}"/>
              </a:ext>
            </a:extLst>
          </p:cNvPr>
          <p:cNvSpPr>
            <a:spLocks noGrp="1"/>
          </p:cNvSpPr>
          <p:nvPr>
            <p:ph type="body" sz="quarter" idx="16"/>
          </p:nvPr>
        </p:nvSpPr>
        <p:spPr/>
        <p:txBody>
          <a:bodyPr/>
          <a:lstStyle/>
          <a:p>
            <a:r>
              <a:rPr lang="de-DE" b="1" dirty="0"/>
              <a:t>Wie bewerten Sie das aktuelle Wegenetz für Personen, die in Bremen zu Fuß unterwegs sind?</a:t>
            </a:r>
            <a:endParaRPr lang="de-DE" dirty="0"/>
          </a:p>
        </p:txBody>
      </p:sp>
      <p:sp>
        <p:nvSpPr>
          <p:cNvPr id="5" name="Textplatzhalter 4">
            <a:extLst>
              <a:ext uri="{FF2B5EF4-FFF2-40B4-BE49-F238E27FC236}">
                <a16:creationId xmlns:a16="http://schemas.microsoft.com/office/drawing/2014/main" id="{A8493095-8A75-6A91-F7CB-FE1D67D02F73}"/>
              </a:ext>
            </a:extLst>
          </p:cNvPr>
          <p:cNvSpPr>
            <a:spLocks noGrp="1"/>
          </p:cNvSpPr>
          <p:nvPr>
            <p:ph type="body" sz="quarter" idx="15"/>
          </p:nvPr>
        </p:nvSpPr>
        <p:spPr>
          <a:xfrm>
            <a:off x="343122" y="4868863"/>
            <a:ext cx="11511375" cy="1439862"/>
          </a:xfrm>
        </p:spPr>
        <p:txBody>
          <a:bodyPr/>
          <a:lstStyle/>
          <a:p>
            <a:r>
              <a:rPr lang="de-DE" dirty="0"/>
              <a:t>Alle drei sozioökonomische Gruppen sind jeweils absolut-mehrheitlich der Ansicht, dass das aktuelle Fußwegenetz gut ist, wobei dieser Anteil mit zunehmender sozioökonomischen Verortung leicht abnimmt (von 85 auf 81 %). Entsprechend gegenläufig sieht dieser sozioökonomische Trend bei jenen aus, welche dieses für schlecht befinden (von 13 auf 19 %).</a:t>
            </a:r>
          </a:p>
        </p:txBody>
      </p:sp>
      <p:sp>
        <p:nvSpPr>
          <p:cNvPr id="7" name="Textplatzhalter 6">
            <a:extLst>
              <a:ext uri="{FF2B5EF4-FFF2-40B4-BE49-F238E27FC236}">
                <a16:creationId xmlns:a16="http://schemas.microsoft.com/office/drawing/2014/main" id="{F581944F-163F-1DC3-08B1-A82B7F7080F4}"/>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E0394B1E-6A4F-4A62-B1FD-0108335A218B}"/>
              </a:ext>
            </a:extLst>
          </p:cNvPr>
          <p:cNvGraphicFramePr>
            <a:graphicFrameLocks/>
          </p:cNvGraphicFramePr>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1449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19FC-C025-A63E-E3B1-928CEDBFCDBC}"/>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7DC43DCD-E2ED-6FD0-36ED-E2397BA19677}"/>
              </a:ext>
            </a:extLst>
          </p:cNvPr>
          <p:cNvSpPr>
            <a:spLocks noGrp="1"/>
          </p:cNvSpPr>
          <p:nvPr>
            <p:ph type="body" sz="quarter" idx="16"/>
          </p:nvPr>
        </p:nvSpPr>
        <p:spPr/>
        <p:txBody>
          <a:bodyPr/>
          <a:lstStyle/>
          <a:p>
            <a:r>
              <a:rPr lang="de-DE" dirty="0"/>
              <a:t>Wie stehen Sie zu folgenden Aussagen?</a:t>
            </a:r>
          </a:p>
        </p:txBody>
      </p:sp>
      <p:sp>
        <p:nvSpPr>
          <p:cNvPr id="5" name="Textplatzhalter 4">
            <a:extLst>
              <a:ext uri="{FF2B5EF4-FFF2-40B4-BE49-F238E27FC236}">
                <a16:creationId xmlns:a16="http://schemas.microsoft.com/office/drawing/2014/main" id="{2F9102C2-2278-8EB6-ED85-B8B055B30952}"/>
              </a:ext>
            </a:extLst>
          </p:cNvPr>
          <p:cNvSpPr>
            <a:spLocks noGrp="1"/>
          </p:cNvSpPr>
          <p:nvPr>
            <p:ph type="body" sz="quarter" idx="15"/>
          </p:nvPr>
        </p:nvSpPr>
        <p:spPr>
          <a:xfrm>
            <a:off x="343122" y="4868863"/>
            <a:ext cx="11511375" cy="1439862"/>
          </a:xfrm>
        </p:spPr>
        <p:txBody>
          <a:bodyPr/>
          <a:lstStyle/>
          <a:p>
            <a:r>
              <a:rPr lang="de-DE" sz="1100" dirty="0"/>
              <a:t>Nur der Aussage, dass zur Finanzierung des ÖPNV Parken teurer werden sollte, stimmt die absolute Mehrheit nicht zu: 34 Prozent stimmen gar nicht und weitere 24 Prozent eher nicht zu (58 %, kumuliert). Nur 18 Prozent sprechen sich eher und 17 Prozent voll und ganz dafür aus, dass erhöhte Parkgebühren zur Finanzierung des ÖPNV genutzt werden sollten (35 %, kumuliert). Alle anderen Aussagen erhalten jeweils absolut-mehrheitlich eine Zustimmung von den an der Befragung Teilnehmenden. Der Aussage, dass die Politik Mobilität für alle bezahlbar und barrierefrei machen sollte, stimmen insgesamt 77 Prozent (44 % voll und ganz, 33 % eher) zu. Dass die Politik das ÖPNV-Angebot ausbauen sollte, auch wenn es Geld kostet, sagen 71 Prozent (32 % voll und ganz, 39 % eher), dass gute Alternativen zum Auto ein Freiheitsgewinn seien 60 Prozent (28 % voll und ganz, 32 % eher) und dass Autos in der Stadt einen zu großen Raum einnehmen 57 Prozent (23 % voll und ganz, 34 % eher; je kumuliert). Entsprechend stimmen zwischen elf (bezahlbare und barrierefreie Mobilität für alle) und 24 Prozent (zu viel Raum für Autos) eher und zwischen sechs (bezahlbare und barrierefreie Mobilität) und 15 Prozent (zu viel Raum für Autos) gar nicht zu. Zudem können oder wollen zwischen vier (zu viel Raum für Autos) und elf Prozent (Freiheitsgewinn) keine Aussage dazu treffen.</a:t>
            </a:r>
          </a:p>
        </p:txBody>
      </p:sp>
      <p:sp>
        <p:nvSpPr>
          <p:cNvPr id="7" name="Textplatzhalter 6">
            <a:extLst>
              <a:ext uri="{FF2B5EF4-FFF2-40B4-BE49-F238E27FC236}">
                <a16:creationId xmlns:a16="http://schemas.microsoft.com/office/drawing/2014/main" id="{B0935D95-B49F-C0F4-6C2B-4CE956BBA133}"/>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46E60ECB-BDCD-4FC1-8963-E33F1F128F44}"/>
              </a:ext>
            </a:extLst>
          </p:cNvPr>
          <p:cNvGraphicFramePr>
            <a:graphicFrameLocks/>
          </p:cNvGraphicFramePr>
          <p:nvPr/>
        </p:nvGraphicFramePr>
        <p:xfrm>
          <a:off x="334497" y="624963"/>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2669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BB7F-D0A2-DB1A-3742-49E585EDCE9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FE0920B-E244-07D9-B60F-AB9AB9839B90}"/>
              </a:ext>
            </a:extLst>
          </p:cNvPr>
          <p:cNvSpPr>
            <a:spLocks noGrp="1"/>
          </p:cNvSpPr>
          <p:nvPr>
            <p:ph type="body" sz="quarter" idx="16"/>
          </p:nvPr>
        </p:nvSpPr>
        <p:spPr/>
        <p:txBody>
          <a:bodyPr/>
          <a:lstStyle/>
          <a:p>
            <a:r>
              <a:rPr lang="de-DE" dirty="0"/>
              <a:t>An wie vielen Tagen gehen Sie in einer gewöhnlichen Woche gehen einer Erwerbstätigkeit nach?</a:t>
            </a:r>
          </a:p>
        </p:txBody>
      </p:sp>
      <p:sp>
        <p:nvSpPr>
          <p:cNvPr id="5" name="Textplatzhalter 4">
            <a:extLst>
              <a:ext uri="{FF2B5EF4-FFF2-40B4-BE49-F238E27FC236}">
                <a16:creationId xmlns:a16="http://schemas.microsoft.com/office/drawing/2014/main" id="{83555625-8FF3-CE20-BB4A-AAFA2334D795}"/>
              </a:ext>
            </a:extLst>
          </p:cNvPr>
          <p:cNvSpPr>
            <a:spLocks noGrp="1"/>
          </p:cNvSpPr>
          <p:nvPr>
            <p:ph type="body" sz="quarter" idx="15"/>
          </p:nvPr>
        </p:nvSpPr>
        <p:spPr>
          <a:xfrm>
            <a:off x="343122" y="4868863"/>
            <a:ext cx="11511375" cy="1439862"/>
          </a:xfrm>
        </p:spPr>
        <p:txBody>
          <a:bodyPr/>
          <a:lstStyle/>
          <a:p>
            <a:r>
              <a:rPr lang="de-DE" dirty="0"/>
              <a:t>Die Mehrheit von 40 Prozent der Befragten geht in einer gewöhnlichen Woche an 5 Tagen einer Erwerbstätigkeit nach. Acht Prozent tun dies an 4, fünf Prozent an 3 und jeweils zwei Prozent an 2 oder nur einem Tag in der Woche. Ein Drittel (33 %) geht hingegen an keinem Tag einer Erwerbstätigkeit nach. Drei Prozent können oder wollen dazu keine Einschätzung kundtun.</a:t>
            </a:r>
          </a:p>
        </p:txBody>
      </p:sp>
      <p:sp>
        <p:nvSpPr>
          <p:cNvPr id="7" name="Textplatzhalter 6">
            <a:extLst>
              <a:ext uri="{FF2B5EF4-FFF2-40B4-BE49-F238E27FC236}">
                <a16:creationId xmlns:a16="http://schemas.microsoft.com/office/drawing/2014/main" id="{925EFEE4-F378-2F4E-89F5-F615FD6C57F0}"/>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0A92F49D-C61D-4E03-BBAE-61DBE7A18DEE}"/>
              </a:ext>
            </a:extLst>
          </p:cNvPr>
          <p:cNvGraphicFramePr>
            <a:graphicFrameLocks/>
          </p:cNvGraphicFramePr>
          <p:nvPr>
            <p:extLst>
              <p:ext uri="{D42A27DB-BD31-4B8C-83A1-F6EECF244321}">
                <p14:modId xmlns:p14="http://schemas.microsoft.com/office/powerpoint/2010/main" val="659778770"/>
              </p:ext>
            </p:extLst>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5830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AE7F-39B5-3580-4C3A-5FD58207A808}"/>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FEED4F9-FDC0-3E16-F5DE-3E667A385419}"/>
              </a:ext>
            </a:extLst>
          </p:cNvPr>
          <p:cNvSpPr>
            <a:spLocks noGrp="1"/>
          </p:cNvSpPr>
          <p:nvPr>
            <p:ph type="body" sz="quarter" idx="16"/>
          </p:nvPr>
        </p:nvSpPr>
        <p:spPr/>
        <p:txBody>
          <a:bodyPr/>
          <a:lstStyle/>
          <a:p>
            <a:r>
              <a:rPr lang="de-DE" dirty="0"/>
              <a:t>Wie stehen Sie zu folgenden Aussagen?</a:t>
            </a:r>
          </a:p>
        </p:txBody>
      </p:sp>
      <p:sp>
        <p:nvSpPr>
          <p:cNvPr id="5" name="Textplatzhalter 4">
            <a:extLst>
              <a:ext uri="{FF2B5EF4-FFF2-40B4-BE49-F238E27FC236}">
                <a16:creationId xmlns:a16="http://schemas.microsoft.com/office/drawing/2014/main" id="{E656620E-84E3-3C2A-56AA-E406CC7ED693}"/>
              </a:ext>
            </a:extLst>
          </p:cNvPr>
          <p:cNvSpPr>
            <a:spLocks noGrp="1"/>
          </p:cNvSpPr>
          <p:nvPr>
            <p:ph type="body" sz="quarter" idx="15"/>
          </p:nvPr>
        </p:nvSpPr>
        <p:spPr>
          <a:xfrm>
            <a:off x="343122" y="4868863"/>
            <a:ext cx="11511375" cy="1439862"/>
          </a:xfrm>
        </p:spPr>
        <p:txBody>
          <a:bodyPr/>
          <a:lstStyle/>
          <a:p>
            <a:r>
              <a:rPr lang="de-DE" dirty="0"/>
              <a:t>Ein Ausbau des ÖPNV-Angebots in Bremen fordern alle drei sozioökonomischen Gruppen jeweils absolut-mehrheitlich – auch wenn dies mit Kosten verbunden ist. Allerdings fällt dieser Anteil bei Befragten aus der Oberschicht höher aus als bei den anderen beiden Gruppen (80 zu 71 bzw. 70 %). Sie stimmen entsprechend seltener nicht zu (17 zu 27 bzw. 24 %).</a:t>
            </a:r>
          </a:p>
        </p:txBody>
      </p:sp>
      <p:sp>
        <p:nvSpPr>
          <p:cNvPr id="7" name="Textplatzhalter 6">
            <a:extLst>
              <a:ext uri="{FF2B5EF4-FFF2-40B4-BE49-F238E27FC236}">
                <a16:creationId xmlns:a16="http://schemas.microsoft.com/office/drawing/2014/main" id="{346E72D1-C439-BB6C-BE97-92F0908E40B9}"/>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97980BC9-53E0-42EC-9DC1-E2877DE12AE7}"/>
              </a:ext>
            </a:extLst>
          </p:cNvPr>
          <p:cNvGraphicFramePr>
            <a:graphicFrameLocks/>
          </p:cNvGraphicFramePr>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0416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17D1E-5E12-FE26-22B3-FF8E6A20CB3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FAEBA487-FF73-2203-E78F-98B385B84BFD}"/>
              </a:ext>
            </a:extLst>
          </p:cNvPr>
          <p:cNvSpPr>
            <a:spLocks noGrp="1"/>
          </p:cNvSpPr>
          <p:nvPr>
            <p:ph type="body" sz="quarter" idx="16"/>
          </p:nvPr>
        </p:nvSpPr>
        <p:spPr/>
        <p:txBody>
          <a:bodyPr/>
          <a:lstStyle/>
          <a:p>
            <a:r>
              <a:rPr lang="de-DE" dirty="0"/>
              <a:t>Wie stehen Sie zu folgenden Aussagen?</a:t>
            </a:r>
          </a:p>
        </p:txBody>
      </p:sp>
      <p:sp>
        <p:nvSpPr>
          <p:cNvPr id="5" name="Textplatzhalter 4">
            <a:extLst>
              <a:ext uri="{FF2B5EF4-FFF2-40B4-BE49-F238E27FC236}">
                <a16:creationId xmlns:a16="http://schemas.microsoft.com/office/drawing/2014/main" id="{FAAFF3E5-C86A-A354-8157-602CDA1FFF15}"/>
              </a:ext>
            </a:extLst>
          </p:cNvPr>
          <p:cNvSpPr>
            <a:spLocks noGrp="1"/>
          </p:cNvSpPr>
          <p:nvPr>
            <p:ph type="body" sz="quarter" idx="15"/>
          </p:nvPr>
        </p:nvSpPr>
        <p:spPr>
          <a:xfrm>
            <a:off x="343122" y="4868863"/>
            <a:ext cx="11511375" cy="1439862"/>
          </a:xfrm>
        </p:spPr>
        <p:txBody>
          <a:bodyPr/>
          <a:lstStyle/>
          <a:p>
            <a:r>
              <a:rPr lang="de-DE" dirty="0"/>
              <a:t>Nur Umfrageteilnehmer, welche sich selbst der Oberschicht zuordnen, sind hierbei geteilter Ansicht (48 % stimme zu, 50 % stimme nicht zu), wobei sie von allen drei Gruppen am häufigsten eine Erhöhung der Parkgebühren zum Ausbau des ÖPNV unterstützen würden (48 zu 42 bzw. 31 %). Sowohl befragte Mittel- als auch Unterschichtsangehörige lehnen diese Forderung jeweils mit absoluter Mehrheit ab, wobei dies Befragte der Mittelschicht häufiger als jene der Unterschicht angeben (62 zu 50 %).</a:t>
            </a:r>
          </a:p>
        </p:txBody>
      </p:sp>
      <p:sp>
        <p:nvSpPr>
          <p:cNvPr id="7" name="Textplatzhalter 6">
            <a:extLst>
              <a:ext uri="{FF2B5EF4-FFF2-40B4-BE49-F238E27FC236}">
                <a16:creationId xmlns:a16="http://schemas.microsoft.com/office/drawing/2014/main" id="{EDCB2589-BB16-27E8-9348-ED69D1052DD0}"/>
              </a:ext>
            </a:extLst>
          </p:cNvPr>
          <p:cNvSpPr>
            <a:spLocks noGrp="1"/>
          </p:cNvSpPr>
          <p:nvPr>
            <p:ph type="body" sz="quarter" idx="17"/>
          </p:nvPr>
        </p:nvSpPr>
        <p:spPr/>
        <p:txBody>
          <a:bodyPr/>
          <a:lstStyle/>
          <a:p>
            <a:r>
              <a:rPr lang="de-DE" dirty="0"/>
              <a:t>n = 979 (ohne weiß nicht / keine Angabe)</a:t>
            </a:r>
          </a:p>
        </p:txBody>
      </p:sp>
      <p:graphicFrame>
        <p:nvGraphicFramePr>
          <p:cNvPr id="6" name="Diagramm 5">
            <a:extLst>
              <a:ext uri="{FF2B5EF4-FFF2-40B4-BE49-F238E27FC236}">
                <a16:creationId xmlns:a16="http://schemas.microsoft.com/office/drawing/2014/main" id="{6BEBEAF0-E3F4-4B79-A8F9-24A7222DE67A}"/>
              </a:ext>
            </a:extLst>
          </p:cNvPr>
          <p:cNvGraphicFramePr>
            <a:graphicFrameLocks/>
          </p:cNvGraphicFramePr>
          <p:nvPr>
            <p:extLst>
              <p:ext uri="{D42A27DB-BD31-4B8C-83A1-F6EECF244321}">
                <p14:modId xmlns:p14="http://schemas.microsoft.com/office/powerpoint/2010/main" val="151990632"/>
              </p:ext>
            </p:extLst>
          </p:nvPr>
        </p:nvGraphicFramePr>
        <p:xfrm>
          <a:off x="343122" y="620713"/>
          <a:ext cx="11520000"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2683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DC536-15F5-C5B8-940A-12A4926AF59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F3C7E0D0-0ECE-5D41-4E41-DCF50AA7D6D2}"/>
              </a:ext>
            </a:extLst>
          </p:cNvPr>
          <p:cNvSpPr>
            <a:spLocks noGrp="1"/>
          </p:cNvSpPr>
          <p:nvPr>
            <p:ph type="body" sz="quarter" idx="16"/>
          </p:nvPr>
        </p:nvSpPr>
        <p:spPr/>
        <p:txBody>
          <a:bodyPr/>
          <a:lstStyle/>
          <a:p>
            <a:r>
              <a:rPr lang="de-DE" dirty="0"/>
              <a:t>Wie stehen Sie zu folgenden Aussagen?</a:t>
            </a:r>
          </a:p>
        </p:txBody>
      </p:sp>
      <p:sp>
        <p:nvSpPr>
          <p:cNvPr id="5" name="Textplatzhalter 4">
            <a:extLst>
              <a:ext uri="{FF2B5EF4-FFF2-40B4-BE49-F238E27FC236}">
                <a16:creationId xmlns:a16="http://schemas.microsoft.com/office/drawing/2014/main" id="{8BD2682C-618C-AA74-0FC5-F1284CA523B5}"/>
              </a:ext>
            </a:extLst>
          </p:cNvPr>
          <p:cNvSpPr>
            <a:spLocks noGrp="1"/>
          </p:cNvSpPr>
          <p:nvPr>
            <p:ph type="body" sz="quarter" idx="15"/>
          </p:nvPr>
        </p:nvSpPr>
        <p:spPr>
          <a:xfrm>
            <a:off x="343122" y="4868863"/>
            <a:ext cx="11511375" cy="1439862"/>
          </a:xfrm>
        </p:spPr>
        <p:txBody>
          <a:bodyPr/>
          <a:lstStyle/>
          <a:p>
            <a:r>
              <a:rPr lang="de-DE" dirty="0"/>
              <a:t>Alle drei sozioökonomische Schichten sind jeweils absolut-mehrheitlich der Ansicht, dass Autos in der Stadt Bremen einen zu großen Raum einnehmen, wobei dieser Anteil in der Mittelschicht am geringsten ausfällt (53 zu 71 bzw. 65 %). Sie stimmt der Aussage entsprechend deutlich am häufigsten nicht zu (43 zu 27 bzw. 33 %).</a:t>
            </a:r>
          </a:p>
        </p:txBody>
      </p:sp>
      <p:sp>
        <p:nvSpPr>
          <p:cNvPr id="7" name="Textplatzhalter 6">
            <a:extLst>
              <a:ext uri="{FF2B5EF4-FFF2-40B4-BE49-F238E27FC236}">
                <a16:creationId xmlns:a16="http://schemas.microsoft.com/office/drawing/2014/main" id="{EF6FE5B0-F141-6DA5-8FE3-31A3FD890A6F}"/>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77B865BF-1899-4341-AF2F-CC64D1550629}"/>
              </a:ext>
            </a:extLst>
          </p:cNvPr>
          <p:cNvGraphicFramePr>
            <a:graphicFrameLocks/>
          </p:cNvGraphicFramePr>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346950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2AA11-B463-CDF4-64CE-90DC1E9B4C85}"/>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47F013C-D005-F3A5-6F81-AB82A60BD235}"/>
              </a:ext>
            </a:extLst>
          </p:cNvPr>
          <p:cNvSpPr>
            <a:spLocks noGrp="1"/>
          </p:cNvSpPr>
          <p:nvPr>
            <p:ph type="body" sz="quarter" idx="16"/>
          </p:nvPr>
        </p:nvSpPr>
        <p:spPr/>
        <p:txBody>
          <a:bodyPr/>
          <a:lstStyle/>
          <a:p>
            <a:r>
              <a:rPr lang="de-DE" dirty="0"/>
              <a:t>Wie stehen Sie zu folgenden Aussagen?</a:t>
            </a:r>
          </a:p>
        </p:txBody>
      </p:sp>
      <p:sp>
        <p:nvSpPr>
          <p:cNvPr id="5" name="Textplatzhalter 4">
            <a:extLst>
              <a:ext uri="{FF2B5EF4-FFF2-40B4-BE49-F238E27FC236}">
                <a16:creationId xmlns:a16="http://schemas.microsoft.com/office/drawing/2014/main" id="{4B7AEBE8-A7EA-B95F-0923-903A5190DEF7}"/>
              </a:ext>
            </a:extLst>
          </p:cNvPr>
          <p:cNvSpPr>
            <a:spLocks noGrp="1"/>
          </p:cNvSpPr>
          <p:nvPr>
            <p:ph type="body" sz="quarter" idx="15"/>
          </p:nvPr>
        </p:nvSpPr>
        <p:spPr>
          <a:xfrm>
            <a:off x="343122" y="4868863"/>
            <a:ext cx="11511375" cy="1439862"/>
          </a:xfrm>
        </p:spPr>
        <p:txBody>
          <a:bodyPr/>
          <a:lstStyle/>
          <a:p>
            <a:r>
              <a:rPr lang="de-DE" dirty="0"/>
              <a:t>„Gute Alternativen zum Auto sind ein Freiheitsgewinn“ – dieser Aussage stimmen sowohl befragte Bremer als auch Bremerinnen jeweils absolut-mehrheitlich zu, wobei dieser Anteil bei letzteren noch einmal deutlich höher ausfällt (67 zu 52 %). Männer stimmen entsprechend deutlich häufiger nicht zu (38 zu 22 %).</a:t>
            </a:r>
          </a:p>
        </p:txBody>
      </p:sp>
      <p:sp>
        <p:nvSpPr>
          <p:cNvPr id="7" name="Textplatzhalter 6">
            <a:extLst>
              <a:ext uri="{FF2B5EF4-FFF2-40B4-BE49-F238E27FC236}">
                <a16:creationId xmlns:a16="http://schemas.microsoft.com/office/drawing/2014/main" id="{C6FFD1B5-A871-C6E2-98F0-22AAA5A1E30E}"/>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3DCA2669-CEA9-4A7F-9B00-9B9C18FCBFCE}"/>
              </a:ext>
            </a:extLst>
          </p:cNvPr>
          <p:cNvGraphicFramePr>
            <a:graphicFrameLocks/>
          </p:cNvGraphicFramePr>
          <p:nvPr/>
        </p:nvGraphicFramePr>
        <p:xfrm>
          <a:off x="334497" y="624963"/>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0050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8999C-55FD-BE2F-343B-27803D8F431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7E201182-A415-C3B7-454F-555591F1B21B}"/>
              </a:ext>
            </a:extLst>
          </p:cNvPr>
          <p:cNvSpPr>
            <a:spLocks noGrp="1"/>
          </p:cNvSpPr>
          <p:nvPr>
            <p:ph type="body" sz="quarter" idx="16"/>
          </p:nvPr>
        </p:nvSpPr>
        <p:spPr/>
        <p:txBody>
          <a:bodyPr/>
          <a:lstStyle/>
          <a:p>
            <a:r>
              <a:rPr lang="de-DE" dirty="0"/>
              <a:t>Wie stehen Sie zu folgenden Aussagen?</a:t>
            </a:r>
          </a:p>
        </p:txBody>
      </p:sp>
      <p:sp>
        <p:nvSpPr>
          <p:cNvPr id="5" name="Textplatzhalter 4">
            <a:extLst>
              <a:ext uri="{FF2B5EF4-FFF2-40B4-BE49-F238E27FC236}">
                <a16:creationId xmlns:a16="http://schemas.microsoft.com/office/drawing/2014/main" id="{AB571F67-9A89-7A7D-65AF-E85D8D339042}"/>
              </a:ext>
            </a:extLst>
          </p:cNvPr>
          <p:cNvSpPr>
            <a:spLocks noGrp="1"/>
          </p:cNvSpPr>
          <p:nvPr>
            <p:ph type="body" sz="quarter" idx="15"/>
          </p:nvPr>
        </p:nvSpPr>
        <p:spPr>
          <a:xfrm>
            <a:off x="343122" y="4868863"/>
            <a:ext cx="11511375" cy="1439862"/>
          </a:xfrm>
        </p:spPr>
        <p:txBody>
          <a:bodyPr/>
          <a:lstStyle/>
          <a:p>
            <a:r>
              <a:rPr lang="de-DE" dirty="0"/>
              <a:t>Mobilität sollte für alle, unabhängig von Einkommen, Wohnort oder Lebenslage, bezahlbar und barrierefrei sein – dies finden sowohl befragte Männer als auch Frauen jeweils absolut-mehrheitlich so. Allerdings stimmen letztere dieser Aussage häufiger zu als Männer (81 zu 72 %), welche wiederum diese Forderung häufiger ablehnen (21 zu 14 %).</a:t>
            </a:r>
          </a:p>
        </p:txBody>
      </p:sp>
      <p:sp>
        <p:nvSpPr>
          <p:cNvPr id="7" name="Textplatzhalter 6">
            <a:extLst>
              <a:ext uri="{FF2B5EF4-FFF2-40B4-BE49-F238E27FC236}">
                <a16:creationId xmlns:a16="http://schemas.microsoft.com/office/drawing/2014/main" id="{9C091EBB-1990-38FD-CEAD-D802123879C1}"/>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E90F6D44-01CF-445D-85DA-B47991954F0C}"/>
              </a:ext>
            </a:extLst>
          </p:cNvPr>
          <p:cNvGraphicFramePr>
            <a:graphicFrameLocks/>
          </p:cNvGraphicFramePr>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22132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7CE1F-2903-F06F-191B-94B9D3B55652}"/>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98055AAA-CCBD-2D36-0C6C-AA880AA6ABC9}"/>
              </a:ext>
            </a:extLst>
          </p:cNvPr>
          <p:cNvSpPr>
            <a:spLocks noGrp="1"/>
          </p:cNvSpPr>
          <p:nvPr>
            <p:ph type="body" sz="quarter" idx="16"/>
          </p:nvPr>
        </p:nvSpPr>
        <p:spPr/>
        <p:txBody>
          <a:bodyPr/>
          <a:lstStyle/>
          <a:p>
            <a:r>
              <a:rPr lang="de-DE" dirty="0"/>
              <a:t>Wie stehen Sie zu folgenden Aussagen?</a:t>
            </a:r>
          </a:p>
        </p:txBody>
      </p:sp>
      <p:sp>
        <p:nvSpPr>
          <p:cNvPr id="5" name="Textplatzhalter 4">
            <a:extLst>
              <a:ext uri="{FF2B5EF4-FFF2-40B4-BE49-F238E27FC236}">
                <a16:creationId xmlns:a16="http://schemas.microsoft.com/office/drawing/2014/main" id="{1B099D27-3F47-8076-2240-7856C4086D6A}"/>
              </a:ext>
            </a:extLst>
          </p:cNvPr>
          <p:cNvSpPr>
            <a:spLocks noGrp="1"/>
          </p:cNvSpPr>
          <p:nvPr>
            <p:ph type="body" sz="quarter" idx="15"/>
          </p:nvPr>
        </p:nvSpPr>
        <p:spPr>
          <a:xfrm>
            <a:off x="343122" y="4868863"/>
            <a:ext cx="11511375" cy="1439862"/>
          </a:xfrm>
        </p:spPr>
        <p:txBody>
          <a:bodyPr/>
          <a:lstStyle/>
          <a:p>
            <a:r>
              <a:rPr lang="de-DE" dirty="0"/>
              <a:t>Alle drei sozioökonomische Gruppen sind jeweils absolut-mehrheitlich der Ansicht, dass die Politik Mobilität für alle bezahlbar und barrierefrei machen sollte, wobei dieser Anteil bei Befragten der Oberschicht am höchsten ausfällt (83 zu 75 bzw. 76 %). </a:t>
            </a:r>
          </a:p>
        </p:txBody>
      </p:sp>
      <p:sp>
        <p:nvSpPr>
          <p:cNvPr id="7" name="Textplatzhalter 6">
            <a:extLst>
              <a:ext uri="{FF2B5EF4-FFF2-40B4-BE49-F238E27FC236}">
                <a16:creationId xmlns:a16="http://schemas.microsoft.com/office/drawing/2014/main" id="{DBD7BD98-76A3-BDCE-A1FD-E0AC761A19A3}"/>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81B34076-82AC-4031-BA38-3535B3C18D22}"/>
              </a:ext>
            </a:extLst>
          </p:cNvPr>
          <p:cNvGraphicFramePr>
            <a:graphicFrameLocks/>
          </p:cNvGraphicFramePr>
          <p:nvPr/>
        </p:nvGraphicFramePr>
        <p:xfrm>
          <a:off x="334497" y="620713"/>
          <a:ext cx="11522541" cy="42481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9342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FDA77-F677-DF1E-EF29-AF6CBE48739A}"/>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92EAFC53-82A6-3516-1F91-280BA4298E1E}"/>
              </a:ext>
            </a:extLst>
          </p:cNvPr>
          <p:cNvSpPr>
            <a:spLocks noGrp="1"/>
          </p:cNvSpPr>
          <p:nvPr>
            <p:ph type="body" sz="quarter" idx="16"/>
          </p:nvPr>
        </p:nvSpPr>
        <p:spPr/>
        <p:txBody>
          <a:bodyPr/>
          <a:lstStyle/>
          <a:p>
            <a:r>
              <a:rPr lang="de-DE" dirty="0"/>
              <a:t>Wie viel wären Sie bereit, monatlich für einen nicht-überdachten Parkplatz in Ihrer Wohnungsnähe (max. 300 Meter) zu zahlen?</a:t>
            </a:r>
          </a:p>
        </p:txBody>
      </p:sp>
      <p:sp>
        <p:nvSpPr>
          <p:cNvPr id="5" name="Textplatzhalter 4">
            <a:extLst>
              <a:ext uri="{FF2B5EF4-FFF2-40B4-BE49-F238E27FC236}">
                <a16:creationId xmlns:a16="http://schemas.microsoft.com/office/drawing/2014/main" id="{FA1770AC-1789-6F22-BA5A-124ED40214F9}"/>
              </a:ext>
            </a:extLst>
          </p:cNvPr>
          <p:cNvSpPr>
            <a:spLocks noGrp="1"/>
          </p:cNvSpPr>
          <p:nvPr>
            <p:ph type="body" sz="quarter" idx="15"/>
          </p:nvPr>
        </p:nvSpPr>
        <p:spPr>
          <a:xfrm>
            <a:off x="343122" y="4868863"/>
            <a:ext cx="11511375" cy="1439862"/>
          </a:xfrm>
        </p:spPr>
        <p:txBody>
          <a:bodyPr/>
          <a:lstStyle/>
          <a:p>
            <a:r>
              <a:rPr lang="de-DE" dirty="0"/>
              <a:t>Gut ein Viertel (27 %) der befragten Auto-, Roller- oder Motorradfahrer*innen ist grundsätzlich nicht dazu bereit, für einen nicht-überdachten Parkplatz in Wohnungsnähe eine Gebühr zu bezahlen. 21 Prozent würden hierfür 20 bis weniger als 50 Euro zahlen, 18 Prozent 10 bis weniger als 20 Euro und zwölf Prozent weniger als 10 Euro. Einen höheren Betrag ab 50 Euro würden elf (50 bis weniger als 75 Euro), drei Prozent (75 bis weniger als 100 Euro) bzw. ein Prozent (100 Euro oder mehr) zahlen. Acht Prozent wissen es nicht bzw. wollen dazu keine Antwort geben.</a:t>
            </a:r>
          </a:p>
        </p:txBody>
      </p:sp>
      <p:sp>
        <p:nvSpPr>
          <p:cNvPr id="7" name="Textplatzhalter 6">
            <a:extLst>
              <a:ext uri="{FF2B5EF4-FFF2-40B4-BE49-F238E27FC236}">
                <a16:creationId xmlns:a16="http://schemas.microsoft.com/office/drawing/2014/main" id="{0238E4FE-464C-6C68-30B2-1CE2BEC66EFE}"/>
              </a:ext>
            </a:extLst>
          </p:cNvPr>
          <p:cNvSpPr>
            <a:spLocks noGrp="1"/>
          </p:cNvSpPr>
          <p:nvPr>
            <p:ph type="body" sz="quarter" idx="17"/>
          </p:nvPr>
        </p:nvSpPr>
        <p:spPr/>
        <p:txBody>
          <a:bodyPr/>
          <a:lstStyle/>
          <a:p>
            <a:r>
              <a:rPr lang="de-DE" dirty="0"/>
              <a:t>n = 808 (nur Befragte, die Auto oder (E-)Roller / Motorrad nutzen)</a:t>
            </a:r>
          </a:p>
        </p:txBody>
      </p:sp>
      <p:graphicFrame>
        <p:nvGraphicFramePr>
          <p:cNvPr id="2" name="Diagramm 1">
            <a:extLst>
              <a:ext uri="{FF2B5EF4-FFF2-40B4-BE49-F238E27FC236}">
                <a16:creationId xmlns:a16="http://schemas.microsoft.com/office/drawing/2014/main" id="{04046A43-F970-4A88-906A-7A2723C62A54}"/>
              </a:ext>
            </a:extLst>
          </p:cNvPr>
          <p:cNvGraphicFramePr>
            <a:graphicFrameLocks/>
          </p:cNvGraphicFramePr>
          <p:nvPr/>
        </p:nvGraphicFramePr>
        <p:xfrm>
          <a:off x="334496" y="620713"/>
          <a:ext cx="11522541" cy="42481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9285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05389-845E-7962-E1CB-4B06890B8A3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B88F3095-C998-225D-2EB3-FF62E7CA9BEF}"/>
              </a:ext>
            </a:extLst>
          </p:cNvPr>
          <p:cNvSpPr>
            <a:spLocks noGrp="1"/>
          </p:cNvSpPr>
          <p:nvPr>
            <p:ph type="body" sz="quarter" idx="16"/>
          </p:nvPr>
        </p:nvSpPr>
        <p:spPr/>
        <p:txBody>
          <a:bodyPr/>
          <a:lstStyle/>
          <a:p>
            <a:r>
              <a:rPr lang="de-DE" dirty="0"/>
              <a:t>Wie viel wären Sie bereit, monatlich für einen nicht-überdachten Parkplatz in Ihrer Wohnungsnähe (max. 300 Meter) zu zahlen?</a:t>
            </a:r>
          </a:p>
        </p:txBody>
      </p:sp>
      <p:sp>
        <p:nvSpPr>
          <p:cNvPr id="5" name="Textplatzhalter 4">
            <a:extLst>
              <a:ext uri="{FF2B5EF4-FFF2-40B4-BE49-F238E27FC236}">
                <a16:creationId xmlns:a16="http://schemas.microsoft.com/office/drawing/2014/main" id="{91A269D4-0B26-981C-FCD2-5F5B7488C9DC}"/>
              </a:ext>
            </a:extLst>
          </p:cNvPr>
          <p:cNvSpPr>
            <a:spLocks noGrp="1"/>
          </p:cNvSpPr>
          <p:nvPr>
            <p:ph type="body" sz="quarter" idx="15"/>
          </p:nvPr>
        </p:nvSpPr>
        <p:spPr>
          <a:xfrm>
            <a:off x="343122" y="4868863"/>
            <a:ext cx="11511375" cy="1439862"/>
          </a:xfrm>
        </p:spPr>
        <p:txBody>
          <a:bodyPr/>
          <a:lstStyle/>
          <a:p>
            <a:r>
              <a:rPr lang="de-DE" dirty="0"/>
              <a:t>Während sich der weibliche Anteil der Auto-, Roller- bzw. Motorradfahrenden in etwa gleichmäßig auf jene aufteilt, welche entweder gar nichts für einen solchen Parkplatz zahlen würden, 10 bis weniger als 20 Euro (je 23 %) oder 20 bis weniger als 50 Euro (21 %), würden ihre männlichen Pendants relativ-mehrheitlich grundsätzlich nichts für einen nicht-überdachten Parkplatz in Wohnungsnähe zahlen (31 %). Außerdem wären sie häufiger dazu bereit, 50 bis weniger als 75 Euro dafür zu bezahlen (14 zu 7 %), dafür aber seltener 10 bis weniger als 20 Euro (14 zu 23 %). Außerdem können oder wollen sie dies häufiger nicht einschätzen (5 zu 11 %).</a:t>
            </a:r>
          </a:p>
        </p:txBody>
      </p:sp>
      <p:sp>
        <p:nvSpPr>
          <p:cNvPr id="7" name="Textplatzhalter 6">
            <a:extLst>
              <a:ext uri="{FF2B5EF4-FFF2-40B4-BE49-F238E27FC236}">
                <a16:creationId xmlns:a16="http://schemas.microsoft.com/office/drawing/2014/main" id="{8BE967BD-BEAE-94EF-B843-7ABC912697DC}"/>
              </a:ext>
            </a:extLst>
          </p:cNvPr>
          <p:cNvSpPr>
            <a:spLocks noGrp="1"/>
          </p:cNvSpPr>
          <p:nvPr>
            <p:ph type="body" sz="quarter" idx="17"/>
          </p:nvPr>
        </p:nvSpPr>
        <p:spPr/>
        <p:txBody>
          <a:bodyPr/>
          <a:lstStyle/>
          <a:p>
            <a:r>
              <a:rPr lang="de-DE" dirty="0"/>
              <a:t>n = 808 (nur Befragte, die Auto oder (E-)Roller / Motorrad nutzen)</a:t>
            </a:r>
          </a:p>
        </p:txBody>
      </p:sp>
      <p:graphicFrame>
        <p:nvGraphicFramePr>
          <p:cNvPr id="2" name="Diagramm 1">
            <a:extLst>
              <a:ext uri="{FF2B5EF4-FFF2-40B4-BE49-F238E27FC236}">
                <a16:creationId xmlns:a16="http://schemas.microsoft.com/office/drawing/2014/main" id="{9260544F-7A55-4DAD-A342-F52D81C1550F}"/>
              </a:ext>
            </a:extLst>
          </p:cNvPr>
          <p:cNvGraphicFramePr>
            <a:graphicFrameLocks/>
          </p:cNvGraphicFramePr>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6883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3B2C9-B03B-841B-FFDA-4C70CBDCBBB8}"/>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524D5677-F6A8-769A-0561-EB243790755E}"/>
              </a:ext>
            </a:extLst>
          </p:cNvPr>
          <p:cNvSpPr>
            <a:spLocks noGrp="1"/>
          </p:cNvSpPr>
          <p:nvPr>
            <p:ph type="body" sz="quarter" idx="16"/>
          </p:nvPr>
        </p:nvSpPr>
        <p:spPr/>
        <p:txBody>
          <a:bodyPr/>
          <a:lstStyle/>
          <a:p>
            <a:r>
              <a:rPr lang="de-DE" dirty="0"/>
              <a:t>Was halten Sie von gestaffelter Parkraumbewirtschaftung, bei der sich der Preis nach Größe oder Gewicht des Fahrzeugs richtet?</a:t>
            </a:r>
          </a:p>
        </p:txBody>
      </p:sp>
      <p:sp>
        <p:nvSpPr>
          <p:cNvPr id="5" name="Textplatzhalter 4">
            <a:extLst>
              <a:ext uri="{FF2B5EF4-FFF2-40B4-BE49-F238E27FC236}">
                <a16:creationId xmlns:a16="http://schemas.microsoft.com/office/drawing/2014/main" id="{80993215-58BB-F2FC-BE4B-F26D6D25873F}"/>
              </a:ext>
            </a:extLst>
          </p:cNvPr>
          <p:cNvSpPr>
            <a:spLocks noGrp="1"/>
          </p:cNvSpPr>
          <p:nvPr>
            <p:ph type="body" sz="quarter" idx="15"/>
          </p:nvPr>
        </p:nvSpPr>
        <p:spPr>
          <a:xfrm>
            <a:off x="343122" y="4868863"/>
            <a:ext cx="11511375" cy="1439862"/>
          </a:xfrm>
        </p:spPr>
        <p:txBody>
          <a:bodyPr/>
          <a:lstStyle/>
          <a:p>
            <a:r>
              <a:rPr lang="de-DE" dirty="0"/>
              <a:t>Eine gestaffelte Parkraumbewirtschaftung, bei der sich der Preis nach Größe und Gewicht des Fahrzeugs richtet, findet eine Mehrheit von insgesamt 56 Prozent (kumuliert) eher (35 %) oder sehr gut (21 %). Ein Drittel (33 %, kumuliert) findet dieses Konzept eher (17 %) oder sehr schlecht (16 %). Elf Prozent können oder wollen hierzu keine Meinung kundtun.</a:t>
            </a:r>
          </a:p>
        </p:txBody>
      </p:sp>
      <p:sp>
        <p:nvSpPr>
          <p:cNvPr id="7" name="Textplatzhalter 6">
            <a:extLst>
              <a:ext uri="{FF2B5EF4-FFF2-40B4-BE49-F238E27FC236}">
                <a16:creationId xmlns:a16="http://schemas.microsoft.com/office/drawing/2014/main" id="{6A7B02FF-4FE8-D9AE-85CD-FBB7738BADF4}"/>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CE26C9C7-CE29-4233-BC07-1D42E0122F26}"/>
              </a:ext>
            </a:extLst>
          </p:cNvPr>
          <p:cNvGraphicFramePr>
            <a:graphicFrameLocks/>
          </p:cNvGraphicFramePr>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37059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3B2C9-B03B-841B-FFDA-4C70CBDCBBB8}"/>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524D5677-F6A8-769A-0561-EB243790755E}"/>
              </a:ext>
            </a:extLst>
          </p:cNvPr>
          <p:cNvSpPr>
            <a:spLocks noGrp="1"/>
          </p:cNvSpPr>
          <p:nvPr>
            <p:ph type="body" sz="quarter" idx="16"/>
          </p:nvPr>
        </p:nvSpPr>
        <p:spPr/>
        <p:txBody>
          <a:bodyPr/>
          <a:lstStyle/>
          <a:p>
            <a:r>
              <a:rPr lang="de-DE" dirty="0"/>
              <a:t>Was halten Sie von gestaffelter Parkraumbewirtschaftung, bei der sich der Preis nach Größe oder Gewicht des Fahrzeugs richtet?</a:t>
            </a:r>
          </a:p>
        </p:txBody>
      </p:sp>
      <p:sp>
        <p:nvSpPr>
          <p:cNvPr id="5" name="Textplatzhalter 4">
            <a:extLst>
              <a:ext uri="{FF2B5EF4-FFF2-40B4-BE49-F238E27FC236}">
                <a16:creationId xmlns:a16="http://schemas.microsoft.com/office/drawing/2014/main" id="{80993215-58BB-F2FC-BE4B-F26D6D25873F}"/>
              </a:ext>
            </a:extLst>
          </p:cNvPr>
          <p:cNvSpPr>
            <a:spLocks noGrp="1"/>
          </p:cNvSpPr>
          <p:nvPr>
            <p:ph type="body" sz="quarter" idx="15"/>
          </p:nvPr>
        </p:nvSpPr>
        <p:spPr>
          <a:xfrm>
            <a:off x="343122" y="4868863"/>
            <a:ext cx="11511375" cy="1439862"/>
          </a:xfrm>
        </p:spPr>
        <p:txBody>
          <a:bodyPr/>
          <a:lstStyle/>
          <a:p>
            <a:r>
              <a:rPr lang="de-DE" dirty="0"/>
              <a:t>Alle drei sozioökonomische Gruppen unterstützen die Idee einer gestaffelten Parkraumbewirtschaftung jeweils mit einer absoluten Mehrheit, wobei dieser Anteil bei jenen der Oberschicht etwas höher ausfällt als bei den anderen beiden Befragtengruppen (63 zu 59 bzw. 54 %).</a:t>
            </a:r>
          </a:p>
        </p:txBody>
      </p:sp>
      <p:sp>
        <p:nvSpPr>
          <p:cNvPr id="7" name="Textplatzhalter 6">
            <a:extLst>
              <a:ext uri="{FF2B5EF4-FFF2-40B4-BE49-F238E27FC236}">
                <a16:creationId xmlns:a16="http://schemas.microsoft.com/office/drawing/2014/main" id="{6A7B02FF-4FE8-D9AE-85CD-FBB7738BADF4}"/>
              </a:ext>
            </a:extLst>
          </p:cNvPr>
          <p:cNvSpPr>
            <a:spLocks noGrp="1"/>
          </p:cNvSpPr>
          <p:nvPr>
            <p:ph type="body" sz="quarter" idx="17"/>
          </p:nvPr>
        </p:nvSpPr>
        <p:spPr/>
        <p:txBody>
          <a:bodyPr/>
          <a:lstStyle/>
          <a:p>
            <a:r>
              <a:rPr lang="de-DE" dirty="0"/>
              <a:t>n = 979 (ohne weiß nicht / keine Angabe)</a:t>
            </a:r>
          </a:p>
        </p:txBody>
      </p:sp>
      <p:graphicFrame>
        <p:nvGraphicFramePr>
          <p:cNvPr id="6" name="Diagramm 5">
            <a:extLst>
              <a:ext uri="{FF2B5EF4-FFF2-40B4-BE49-F238E27FC236}">
                <a16:creationId xmlns:a16="http://schemas.microsoft.com/office/drawing/2014/main" id="{95C4604A-BFA6-4593-B9BD-5AF1A34A23A5}"/>
              </a:ext>
            </a:extLst>
          </p:cNvPr>
          <p:cNvGraphicFramePr>
            <a:graphicFrameLocks/>
          </p:cNvGraphicFramePr>
          <p:nvPr>
            <p:extLst>
              <p:ext uri="{D42A27DB-BD31-4B8C-83A1-F6EECF244321}">
                <p14:modId xmlns:p14="http://schemas.microsoft.com/office/powerpoint/2010/main" val="231906923"/>
              </p:ext>
            </p:extLst>
          </p:nvPr>
        </p:nvGraphicFramePr>
        <p:xfrm>
          <a:off x="343121" y="624963"/>
          <a:ext cx="11519999"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894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728C0-76D5-6799-792C-67FF67D855C9}"/>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89C06A4E-9CA3-A191-6A5F-4074D3B531EE}"/>
              </a:ext>
            </a:extLst>
          </p:cNvPr>
          <p:cNvSpPr>
            <a:spLocks noGrp="1"/>
          </p:cNvSpPr>
          <p:nvPr>
            <p:ph type="body" sz="quarter" idx="16"/>
          </p:nvPr>
        </p:nvSpPr>
        <p:spPr/>
        <p:txBody>
          <a:bodyPr/>
          <a:lstStyle/>
          <a:p>
            <a:r>
              <a:rPr lang="de-DE" dirty="0"/>
              <a:t>An wie vielen Tagen gehen Sie in einer gewöhnlichen Woche gehen einer Erwerbstätigkeit nach?</a:t>
            </a:r>
          </a:p>
        </p:txBody>
      </p:sp>
      <p:sp>
        <p:nvSpPr>
          <p:cNvPr id="5" name="Textplatzhalter 4">
            <a:extLst>
              <a:ext uri="{FF2B5EF4-FFF2-40B4-BE49-F238E27FC236}">
                <a16:creationId xmlns:a16="http://schemas.microsoft.com/office/drawing/2014/main" id="{40786ACA-15FC-921E-9715-7841DA94DDC4}"/>
              </a:ext>
            </a:extLst>
          </p:cNvPr>
          <p:cNvSpPr>
            <a:spLocks noGrp="1"/>
          </p:cNvSpPr>
          <p:nvPr>
            <p:ph type="body" sz="quarter" idx="15"/>
          </p:nvPr>
        </p:nvSpPr>
        <p:spPr>
          <a:xfrm>
            <a:off x="343122" y="4868863"/>
            <a:ext cx="11511375" cy="1439862"/>
          </a:xfrm>
        </p:spPr>
        <p:txBody>
          <a:bodyPr/>
          <a:lstStyle/>
          <a:p>
            <a:r>
              <a:rPr lang="de-DE" dirty="0"/>
              <a:t>Während sich weibliche Umfrageteilnehmer in etwa gleichmäßig auf die Antwortoptionen „keinem“ (37 %) und „5“ (36 %) aufteilen, überwiegt letzteres bei Männern relativ-mehrheitlich (44 %). Sie gehen zu 29 Prozent an keinem Tag einer Erwerbstätigkeit nach. Frauen geben zudem etwas häufiger an, in einer gewöhnlichen Woche an 4 Tagen zu arbeiten (11 zu 6 %).</a:t>
            </a:r>
          </a:p>
        </p:txBody>
      </p:sp>
      <p:sp>
        <p:nvSpPr>
          <p:cNvPr id="7" name="Textplatzhalter 6">
            <a:extLst>
              <a:ext uri="{FF2B5EF4-FFF2-40B4-BE49-F238E27FC236}">
                <a16:creationId xmlns:a16="http://schemas.microsoft.com/office/drawing/2014/main" id="{CBDD9FA5-B8AF-052D-6F0E-9546D4A16051}"/>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0CF48644-8006-4B2A-AFC9-E70BE424C241}"/>
              </a:ext>
            </a:extLst>
          </p:cNvPr>
          <p:cNvGraphicFramePr>
            <a:graphicFrameLocks/>
          </p:cNvGraphicFramePr>
          <p:nvPr>
            <p:extLst>
              <p:ext uri="{D42A27DB-BD31-4B8C-83A1-F6EECF244321}">
                <p14:modId xmlns:p14="http://schemas.microsoft.com/office/powerpoint/2010/main" val="993825440"/>
              </p:ext>
            </p:extLst>
          </p:nvPr>
        </p:nvGraphicFramePr>
        <p:xfrm>
          <a:off x="334496" y="624963"/>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29621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B9A45-6F99-7E92-4CD6-6500AECEEF6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9FA6702A-6C05-5F48-2CA0-0ABD746E46AA}"/>
              </a:ext>
            </a:extLst>
          </p:cNvPr>
          <p:cNvSpPr>
            <a:spLocks noGrp="1"/>
          </p:cNvSpPr>
          <p:nvPr>
            <p:ph type="body" sz="quarter" idx="16"/>
          </p:nvPr>
        </p:nvSpPr>
        <p:spPr/>
        <p:txBody>
          <a:bodyPr/>
          <a:lstStyle/>
          <a:p>
            <a:r>
              <a:rPr lang="de-DE" dirty="0"/>
              <a:t>Was halten Sie von gestaffelter Parkraumbewirtschaftung, bei der sich der Preis nach Größe oder Gewicht des Fahrzeugs richtet?</a:t>
            </a:r>
          </a:p>
        </p:txBody>
      </p:sp>
      <p:sp>
        <p:nvSpPr>
          <p:cNvPr id="5" name="Textplatzhalter 4">
            <a:extLst>
              <a:ext uri="{FF2B5EF4-FFF2-40B4-BE49-F238E27FC236}">
                <a16:creationId xmlns:a16="http://schemas.microsoft.com/office/drawing/2014/main" id="{1055FC45-AE8B-D33F-2C69-72CA83A63D7D}"/>
              </a:ext>
            </a:extLst>
          </p:cNvPr>
          <p:cNvSpPr>
            <a:spLocks noGrp="1"/>
          </p:cNvSpPr>
          <p:nvPr>
            <p:ph type="body" sz="quarter" idx="15"/>
          </p:nvPr>
        </p:nvSpPr>
        <p:spPr>
          <a:xfrm>
            <a:off x="343122" y="4868863"/>
            <a:ext cx="11511375" cy="1439862"/>
          </a:xfrm>
        </p:spPr>
        <p:txBody>
          <a:bodyPr/>
          <a:lstStyle/>
          <a:p>
            <a:r>
              <a:rPr lang="de-DE" dirty="0"/>
              <a:t>Sowohl Bremerinnen als auch Bremer, welche an der Umfrage teilgenommen haben, bewerten dieses Konzept jeweils mehrheitlich als gut, wobei dieser Anteil bei weiblichen Personen deutlich geringer ausfällt als bei männlichen (49 zu 63 %). Sie finden das Konzept einer gestaffelten Parkraumbewirtschaftung entsprechend häufiger schlecht (39 zu 28 %).</a:t>
            </a:r>
          </a:p>
        </p:txBody>
      </p:sp>
      <p:sp>
        <p:nvSpPr>
          <p:cNvPr id="7" name="Textplatzhalter 6">
            <a:extLst>
              <a:ext uri="{FF2B5EF4-FFF2-40B4-BE49-F238E27FC236}">
                <a16:creationId xmlns:a16="http://schemas.microsoft.com/office/drawing/2014/main" id="{A6DCCA62-9F90-A456-32A8-1110C45BFD1D}"/>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FA104A28-724F-4442-9056-88802A53864D}"/>
              </a:ext>
            </a:extLst>
          </p:cNvPr>
          <p:cNvGraphicFramePr>
            <a:graphicFrameLocks/>
          </p:cNvGraphicFramePr>
          <p:nvPr/>
        </p:nvGraphicFramePr>
        <p:xfrm>
          <a:off x="334497" y="620713"/>
          <a:ext cx="11511375"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800702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E524E-C225-2EBA-FC8B-2E8671939873}"/>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DEE8F156-37BF-843F-BB22-779B9D01D1F4}"/>
              </a:ext>
            </a:extLst>
          </p:cNvPr>
          <p:cNvSpPr>
            <a:spLocks noGrp="1"/>
          </p:cNvSpPr>
          <p:nvPr>
            <p:ph type="body" sz="quarter" idx="16"/>
          </p:nvPr>
        </p:nvSpPr>
        <p:spPr/>
        <p:txBody>
          <a:bodyPr/>
          <a:lstStyle/>
          <a:p>
            <a:r>
              <a:rPr lang="de-DE" dirty="0"/>
              <a:t>Was halten Sie von gestaffelter Parkraumbewirtschaftung, bei der sich der Preis nach Größe oder Gewicht des Fahrzeugs richtet?</a:t>
            </a:r>
          </a:p>
        </p:txBody>
      </p:sp>
      <p:sp>
        <p:nvSpPr>
          <p:cNvPr id="5" name="Textplatzhalter 4">
            <a:extLst>
              <a:ext uri="{FF2B5EF4-FFF2-40B4-BE49-F238E27FC236}">
                <a16:creationId xmlns:a16="http://schemas.microsoft.com/office/drawing/2014/main" id="{BE4B5F06-DB42-8CF6-1CDF-FD1EB4A4238E}"/>
              </a:ext>
            </a:extLst>
          </p:cNvPr>
          <p:cNvSpPr>
            <a:spLocks noGrp="1"/>
          </p:cNvSpPr>
          <p:nvPr>
            <p:ph type="body" sz="quarter" idx="15"/>
          </p:nvPr>
        </p:nvSpPr>
        <p:spPr>
          <a:xfrm>
            <a:off x="343122" y="4868863"/>
            <a:ext cx="11511375" cy="1439862"/>
          </a:xfrm>
        </p:spPr>
        <p:txBody>
          <a:bodyPr/>
          <a:lstStyle/>
          <a:p>
            <a:r>
              <a:rPr lang="de-DE" dirty="0"/>
              <a:t>Bei allen Altersgruppen findet dieses Konzept jeweils absolut-mehrheitlich Anklang, wobei der befürwortende Anteil mit dem Alter tendenziell ansteigt (von 50 auf 59 bzw. 58 %).</a:t>
            </a:r>
          </a:p>
        </p:txBody>
      </p:sp>
      <p:sp>
        <p:nvSpPr>
          <p:cNvPr id="7" name="Textplatzhalter 6">
            <a:extLst>
              <a:ext uri="{FF2B5EF4-FFF2-40B4-BE49-F238E27FC236}">
                <a16:creationId xmlns:a16="http://schemas.microsoft.com/office/drawing/2014/main" id="{3F7D3F33-B6B2-8B71-1562-711A99456F58}"/>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EB231DDD-C497-4681-85BB-5AC86F01FD66}"/>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8222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AE278-D52F-0913-D5B6-4642233F925C}"/>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FAE2BBA8-7D51-D1C9-D8BA-52490C57D0B0}"/>
              </a:ext>
            </a:extLst>
          </p:cNvPr>
          <p:cNvSpPr>
            <a:spLocks noGrp="1"/>
          </p:cNvSpPr>
          <p:nvPr>
            <p:ph type="body" sz="quarter" idx="16"/>
          </p:nvPr>
        </p:nvSpPr>
        <p:spPr/>
        <p:txBody>
          <a:bodyPr/>
          <a:lstStyle/>
          <a:p>
            <a:r>
              <a:rPr lang="de-DE" dirty="0"/>
              <a:t>Was wäre aus Ihrer Sicht ein zumutbarer Fußweg vom Parkplatz bis zu Ihrem Wohnort?</a:t>
            </a:r>
          </a:p>
        </p:txBody>
      </p:sp>
      <p:sp>
        <p:nvSpPr>
          <p:cNvPr id="5" name="Textplatzhalter 4">
            <a:extLst>
              <a:ext uri="{FF2B5EF4-FFF2-40B4-BE49-F238E27FC236}">
                <a16:creationId xmlns:a16="http://schemas.microsoft.com/office/drawing/2014/main" id="{32F8B071-DE72-AD3E-CAEB-2FC8251322BA}"/>
              </a:ext>
            </a:extLst>
          </p:cNvPr>
          <p:cNvSpPr>
            <a:spLocks noGrp="1"/>
          </p:cNvSpPr>
          <p:nvPr>
            <p:ph type="body" sz="quarter" idx="15"/>
          </p:nvPr>
        </p:nvSpPr>
        <p:spPr>
          <a:xfrm>
            <a:off x="343122" y="4868863"/>
            <a:ext cx="11511375" cy="1439862"/>
          </a:xfrm>
        </p:spPr>
        <p:txBody>
          <a:bodyPr/>
          <a:lstStyle/>
          <a:p>
            <a:r>
              <a:rPr lang="de-DE" dirty="0"/>
              <a:t>Insgesamt teilen sich die Umfrageteilnehmende in etwa gleichmäßig auf jene auf, welche einen Fußweg vom Parkplatz bis zum Wohnort von 1 bis 3 Minuten für zumutbar halten (30 %) und jenen, welche dafür 3 bis weniger als 5 Minuten für zumutbar halten (31 %). 5 bis weniger als 10 Minuten wählen 16 Prozent, 10 Minuten oder mehr vier Prozent und weniger als 1 Minute 13 Prozent. Zudem können oder wollen sechs Prozent dazu keine Meinung äußern.</a:t>
            </a:r>
          </a:p>
        </p:txBody>
      </p:sp>
      <p:sp>
        <p:nvSpPr>
          <p:cNvPr id="7" name="Textplatzhalter 6">
            <a:extLst>
              <a:ext uri="{FF2B5EF4-FFF2-40B4-BE49-F238E27FC236}">
                <a16:creationId xmlns:a16="http://schemas.microsoft.com/office/drawing/2014/main" id="{6F679F2B-D24A-8D78-A596-8111511665E3}"/>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BB5CD3DD-D4EE-46A5-88D6-409FB2FF17AF}"/>
              </a:ext>
            </a:extLst>
          </p:cNvPr>
          <p:cNvGraphicFramePr>
            <a:graphicFrameLocks/>
          </p:cNvGraphicFramePr>
          <p:nvPr/>
        </p:nvGraphicFramePr>
        <p:xfrm>
          <a:off x="334496" y="620713"/>
          <a:ext cx="11522541" cy="42481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02985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090B2-DB1A-3860-37DE-BCD9DC95C14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F4AC0A0-2642-DE75-0029-CF057DB80A77}"/>
              </a:ext>
            </a:extLst>
          </p:cNvPr>
          <p:cNvSpPr>
            <a:spLocks noGrp="1"/>
          </p:cNvSpPr>
          <p:nvPr>
            <p:ph type="body" sz="quarter" idx="16"/>
          </p:nvPr>
        </p:nvSpPr>
        <p:spPr/>
        <p:txBody>
          <a:bodyPr/>
          <a:lstStyle/>
          <a:p>
            <a:r>
              <a:rPr lang="de-DE" dirty="0"/>
              <a:t>Was wäre aus Ihrer Sicht ein zumutbarer Fußweg vom Parkplatz bis zu Ihrem Wohnort?</a:t>
            </a:r>
          </a:p>
        </p:txBody>
      </p:sp>
      <p:sp>
        <p:nvSpPr>
          <p:cNvPr id="5" name="Textplatzhalter 4">
            <a:extLst>
              <a:ext uri="{FF2B5EF4-FFF2-40B4-BE49-F238E27FC236}">
                <a16:creationId xmlns:a16="http://schemas.microsoft.com/office/drawing/2014/main" id="{348716D2-1991-64B2-1075-B478F62F53CA}"/>
              </a:ext>
            </a:extLst>
          </p:cNvPr>
          <p:cNvSpPr>
            <a:spLocks noGrp="1"/>
          </p:cNvSpPr>
          <p:nvPr>
            <p:ph type="body" sz="quarter" idx="15"/>
          </p:nvPr>
        </p:nvSpPr>
        <p:spPr>
          <a:xfrm>
            <a:off x="343122" y="4868863"/>
            <a:ext cx="11511375" cy="1439862"/>
          </a:xfrm>
        </p:spPr>
        <p:txBody>
          <a:bodyPr/>
          <a:lstStyle/>
          <a:p>
            <a:r>
              <a:rPr lang="de-DE" dirty="0"/>
              <a:t>Während Bremerinnen relativ-mehrheitlich einen Fußweg von 3 bis weniger als 5 Minuten für zumutbar halten (32 %) und häufiger als männliche auch 5 bis weniger als 10 Minuten dafür hinnehmen würden (19 zu 12 %), aber auch leicht häufiger nicht dazu bereit sind, 60 Sekunden dafür in Kauf zu nehmen (15 zu 11 %), entscheiden sich Männer relativ-mehrheitlich und deutlich häufiger für die Antwortoption „1 Minute bis weniger als 3 Minuten“ (38 zu 22 %).</a:t>
            </a:r>
          </a:p>
        </p:txBody>
      </p:sp>
      <p:sp>
        <p:nvSpPr>
          <p:cNvPr id="7" name="Textplatzhalter 6">
            <a:extLst>
              <a:ext uri="{FF2B5EF4-FFF2-40B4-BE49-F238E27FC236}">
                <a16:creationId xmlns:a16="http://schemas.microsoft.com/office/drawing/2014/main" id="{B244CCFE-AA74-8059-152D-DCDA07899206}"/>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EF585ACD-5DFC-4876-8A8F-5B7B0FA3E1EF}"/>
              </a:ext>
            </a:extLst>
          </p:cNvPr>
          <p:cNvGraphicFramePr>
            <a:graphicFrameLocks/>
          </p:cNvGraphicFramePr>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86417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2E8C3-5EF4-239E-EEB4-F3AD1362BE1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53C6508-78AA-1DB0-B9C0-D2BA0F25F885}"/>
              </a:ext>
            </a:extLst>
          </p:cNvPr>
          <p:cNvSpPr>
            <a:spLocks noGrp="1"/>
          </p:cNvSpPr>
          <p:nvPr>
            <p:ph type="body" sz="quarter" idx="16"/>
          </p:nvPr>
        </p:nvSpPr>
        <p:spPr/>
        <p:txBody>
          <a:bodyPr/>
          <a:lstStyle/>
          <a:p>
            <a:r>
              <a:rPr lang="de-DE" dirty="0"/>
              <a:t>Was wäre aus Ihrer Sicht ein zumutbarer Fußweg vom Parkplatz bis zu Ihrem Wohnort?</a:t>
            </a:r>
          </a:p>
        </p:txBody>
      </p:sp>
      <p:sp>
        <p:nvSpPr>
          <p:cNvPr id="5" name="Textplatzhalter 4">
            <a:extLst>
              <a:ext uri="{FF2B5EF4-FFF2-40B4-BE49-F238E27FC236}">
                <a16:creationId xmlns:a16="http://schemas.microsoft.com/office/drawing/2014/main" id="{94F907CF-5270-543C-36F4-E464F24F19AD}"/>
              </a:ext>
            </a:extLst>
          </p:cNvPr>
          <p:cNvSpPr>
            <a:spLocks noGrp="1"/>
          </p:cNvSpPr>
          <p:nvPr>
            <p:ph type="body" sz="quarter" idx="15"/>
          </p:nvPr>
        </p:nvSpPr>
        <p:spPr>
          <a:xfrm>
            <a:off x="343122" y="4868863"/>
            <a:ext cx="11511375" cy="1439862"/>
          </a:xfrm>
        </p:spPr>
        <p:txBody>
          <a:bodyPr/>
          <a:lstStyle/>
          <a:p>
            <a:r>
              <a:rPr lang="de-DE" sz="1500" dirty="0"/>
              <a:t>Je höher der sozioökonomische Status, desto häufiger halten die Umfrageteilnehmende 1 bis weniger als 3 Minuten für zumutbar (von 24 auf 36 %). Dies ist bei Befragten aus der Oberschicht auch die relativ-mehrheitlich gewählte Antwortoption (36 %). Gegenläufig sieht dieser Trend bei jenen aus, welche 5 bis weniger als 10 Minuten zu Fuß vom Parkplatz bis zum Wohnort gehen würden (von 23 auf 11 %). Befragte der Mittelschicht sind knapp relativ-mehrheitlich bereit, 3 bis weniger als 5 Minuten für einen solchen Fußweg einzuplanen (33 %) und jene der Unterschicht sind zwischen „3 bis weniger als 5 Minuten“ (26 %) und „1 Minute bis weniger als 3 Minuten“ (24 %) aufgeteilt. </a:t>
            </a:r>
          </a:p>
        </p:txBody>
      </p:sp>
      <p:sp>
        <p:nvSpPr>
          <p:cNvPr id="7" name="Textplatzhalter 6">
            <a:extLst>
              <a:ext uri="{FF2B5EF4-FFF2-40B4-BE49-F238E27FC236}">
                <a16:creationId xmlns:a16="http://schemas.microsoft.com/office/drawing/2014/main" id="{6964B946-8D06-4483-6203-555718CB1D30}"/>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44369C0E-F94F-4C44-936F-25C6BD69B78D}"/>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89764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B6855-18A4-5FBA-036B-F45A8FF8DAA5}"/>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D9FF0C56-4CAE-83F1-EE63-A636A307F954}"/>
              </a:ext>
            </a:extLst>
          </p:cNvPr>
          <p:cNvSpPr>
            <a:spLocks noGrp="1"/>
          </p:cNvSpPr>
          <p:nvPr>
            <p:ph type="body" sz="quarter" idx="16"/>
          </p:nvPr>
        </p:nvSpPr>
        <p:spPr/>
        <p:txBody>
          <a:bodyPr/>
          <a:lstStyle/>
          <a:p>
            <a:r>
              <a:rPr lang="de-DE" dirty="0"/>
              <a:t>Haben Sie schon einmal von dem Konzept „ticketloser ÖPNV“ gehört?</a:t>
            </a:r>
          </a:p>
        </p:txBody>
      </p:sp>
      <p:sp>
        <p:nvSpPr>
          <p:cNvPr id="5" name="Textplatzhalter 4">
            <a:extLst>
              <a:ext uri="{FF2B5EF4-FFF2-40B4-BE49-F238E27FC236}">
                <a16:creationId xmlns:a16="http://schemas.microsoft.com/office/drawing/2014/main" id="{39ABBFE2-CD6C-1D72-3FD7-A2D38BD52A91}"/>
              </a:ext>
            </a:extLst>
          </p:cNvPr>
          <p:cNvSpPr>
            <a:spLocks noGrp="1"/>
          </p:cNvSpPr>
          <p:nvPr>
            <p:ph type="body" sz="quarter" idx="15"/>
          </p:nvPr>
        </p:nvSpPr>
        <p:spPr>
          <a:xfrm>
            <a:off x="343122" y="4868863"/>
            <a:ext cx="11511375" cy="1439862"/>
          </a:xfrm>
        </p:spPr>
        <p:txBody>
          <a:bodyPr/>
          <a:lstStyle/>
          <a:p>
            <a:r>
              <a:rPr lang="de-DE" dirty="0"/>
              <a:t>Mit 52 Prozent hat die absolute Mehrheit der Befragten bislang noch nicht vom Konzept des ticketlosen ÖPNVs gehört. Weiteren 47 Prozent ist dies jedoch ein Begriff. Ein Prozent möchte hier keine Angabe tätigen.</a:t>
            </a:r>
          </a:p>
        </p:txBody>
      </p:sp>
      <p:sp>
        <p:nvSpPr>
          <p:cNvPr id="7" name="Textplatzhalter 6">
            <a:extLst>
              <a:ext uri="{FF2B5EF4-FFF2-40B4-BE49-F238E27FC236}">
                <a16:creationId xmlns:a16="http://schemas.microsoft.com/office/drawing/2014/main" id="{E80B020A-CDE4-687F-516D-67688F6ED2B0}"/>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DA397E35-EF3C-4ECF-8998-8FBF88F128CC}"/>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6787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BF22-E7F3-8228-59C3-0F0016E5528F}"/>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910E7C5F-CF8F-10BD-AE36-C46D764F60F0}"/>
              </a:ext>
            </a:extLst>
          </p:cNvPr>
          <p:cNvSpPr>
            <a:spLocks noGrp="1"/>
          </p:cNvSpPr>
          <p:nvPr>
            <p:ph type="body" sz="quarter" idx="16"/>
          </p:nvPr>
        </p:nvSpPr>
        <p:spPr/>
        <p:txBody>
          <a:bodyPr/>
          <a:lstStyle/>
          <a:p>
            <a:r>
              <a:rPr lang="de-DE" dirty="0"/>
              <a:t>Haben Sie schon einmal von dem Konzept „ticketloser ÖPNV“ gehört?</a:t>
            </a:r>
          </a:p>
        </p:txBody>
      </p:sp>
      <p:sp>
        <p:nvSpPr>
          <p:cNvPr id="5" name="Textplatzhalter 4">
            <a:extLst>
              <a:ext uri="{FF2B5EF4-FFF2-40B4-BE49-F238E27FC236}">
                <a16:creationId xmlns:a16="http://schemas.microsoft.com/office/drawing/2014/main" id="{BDE9FEF5-BC73-EF8B-AAC8-38D8F3485BAF}"/>
              </a:ext>
            </a:extLst>
          </p:cNvPr>
          <p:cNvSpPr>
            <a:spLocks noGrp="1"/>
          </p:cNvSpPr>
          <p:nvPr>
            <p:ph type="body" sz="quarter" idx="15"/>
          </p:nvPr>
        </p:nvSpPr>
        <p:spPr>
          <a:xfrm>
            <a:off x="343122" y="4868863"/>
            <a:ext cx="11511375" cy="1439862"/>
          </a:xfrm>
        </p:spPr>
        <p:txBody>
          <a:bodyPr/>
          <a:lstStyle/>
          <a:p>
            <a:r>
              <a:rPr lang="de-DE" dirty="0"/>
              <a:t>Während männliche Befragte absolut-mehrheitlich vom ticketlosen ÖPNV gehört haben (52 %), geben befragte Frauen mit einer absoluten Mehrheit (59 %) das Gegenteil an.</a:t>
            </a:r>
          </a:p>
        </p:txBody>
      </p:sp>
      <p:sp>
        <p:nvSpPr>
          <p:cNvPr id="7" name="Textplatzhalter 6">
            <a:extLst>
              <a:ext uri="{FF2B5EF4-FFF2-40B4-BE49-F238E27FC236}">
                <a16:creationId xmlns:a16="http://schemas.microsoft.com/office/drawing/2014/main" id="{76978DAE-F261-3172-5525-922F6BEA8D7B}"/>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3E35D418-BD63-4285-881D-D7FC5C7454CB}"/>
              </a:ext>
            </a:extLst>
          </p:cNvPr>
          <p:cNvGraphicFramePr>
            <a:graphicFrameLocks/>
          </p:cNvGraphicFramePr>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07212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20079-4ADE-18A1-9868-F14FA313F47B}"/>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9BE1CAE-872A-D95B-A878-9492F93A6329}"/>
              </a:ext>
            </a:extLst>
          </p:cNvPr>
          <p:cNvSpPr>
            <a:spLocks noGrp="1"/>
          </p:cNvSpPr>
          <p:nvPr>
            <p:ph type="body" sz="quarter" idx="16"/>
          </p:nvPr>
        </p:nvSpPr>
        <p:spPr/>
        <p:txBody>
          <a:bodyPr/>
          <a:lstStyle/>
          <a:p>
            <a:r>
              <a:rPr lang="de-DE" dirty="0"/>
              <a:t>Haben Sie schon einmal von dem Konzept „ticketloser ÖPNV“ gehört?</a:t>
            </a:r>
          </a:p>
        </p:txBody>
      </p:sp>
      <p:sp>
        <p:nvSpPr>
          <p:cNvPr id="5" name="Textplatzhalter 4">
            <a:extLst>
              <a:ext uri="{FF2B5EF4-FFF2-40B4-BE49-F238E27FC236}">
                <a16:creationId xmlns:a16="http://schemas.microsoft.com/office/drawing/2014/main" id="{5D924511-D2C7-82BD-A1D5-8345028CD191}"/>
              </a:ext>
            </a:extLst>
          </p:cNvPr>
          <p:cNvSpPr>
            <a:spLocks noGrp="1"/>
          </p:cNvSpPr>
          <p:nvPr>
            <p:ph type="body" sz="quarter" idx="15"/>
          </p:nvPr>
        </p:nvSpPr>
        <p:spPr>
          <a:xfrm>
            <a:off x="343122" y="4868863"/>
            <a:ext cx="11511375" cy="1439862"/>
          </a:xfrm>
        </p:spPr>
        <p:txBody>
          <a:bodyPr/>
          <a:lstStyle/>
          <a:p>
            <a:r>
              <a:rPr lang="de-DE" dirty="0"/>
              <a:t>Je höher sich die Umfrageteilnehmenden im sozioökonomischen Gefüge selbst verorten, desto häufiger haben sie schon vom Konzept des ticketlosen ÖPNV gehört (von 30 auf 55 %) und desto seltener verneinen sie hier (von 70 auf 45 %). Insgesamt kennt die absolute Mehrheit der Befragten der Unterschicht das Konzept nicht (70 %) und die absolute Mehrheit derer der Oberschicht schon (55 %). Jene der Mittelschicht sind gespalten zwischen Bejahen und Verneinen (je 49 %).</a:t>
            </a:r>
          </a:p>
        </p:txBody>
      </p:sp>
      <p:sp>
        <p:nvSpPr>
          <p:cNvPr id="7" name="Textplatzhalter 6">
            <a:extLst>
              <a:ext uri="{FF2B5EF4-FFF2-40B4-BE49-F238E27FC236}">
                <a16:creationId xmlns:a16="http://schemas.microsoft.com/office/drawing/2014/main" id="{290627EF-FA5C-07BA-CE77-759A7FE721FB}"/>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343BCDBB-3073-493C-98A8-2DE35A934292}"/>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48459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65763-37E3-DA47-8E87-A7F9185BE68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9F9859F2-30C6-DF84-E76B-C8797B5415AD}"/>
              </a:ext>
            </a:extLst>
          </p:cNvPr>
          <p:cNvSpPr>
            <a:spLocks noGrp="1"/>
          </p:cNvSpPr>
          <p:nvPr>
            <p:ph type="body" sz="quarter" idx="16"/>
          </p:nvPr>
        </p:nvSpPr>
        <p:spPr/>
        <p:txBody>
          <a:bodyPr/>
          <a:lstStyle/>
          <a:p>
            <a:r>
              <a:rPr lang="de-DE" dirty="0"/>
              <a:t>Wären Sie bereit, einen festen monatlichen Beitrag von bis zu 25 Euro zu bezahlen für einen deutlich besseren ÖPNV und dessen unbegrenzte Nutzung in Bremen?</a:t>
            </a:r>
          </a:p>
        </p:txBody>
      </p:sp>
      <p:sp>
        <p:nvSpPr>
          <p:cNvPr id="5" name="Textplatzhalter 4">
            <a:extLst>
              <a:ext uri="{FF2B5EF4-FFF2-40B4-BE49-F238E27FC236}">
                <a16:creationId xmlns:a16="http://schemas.microsoft.com/office/drawing/2014/main" id="{0C64FF2C-311C-5F56-F617-01C56FAB1E3A}"/>
              </a:ext>
            </a:extLst>
          </p:cNvPr>
          <p:cNvSpPr>
            <a:spLocks noGrp="1"/>
          </p:cNvSpPr>
          <p:nvPr>
            <p:ph type="body" sz="quarter" idx="15"/>
          </p:nvPr>
        </p:nvSpPr>
        <p:spPr>
          <a:xfrm>
            <a:off x="343122" y="4868863"/>
            <a:ext cx="11511375" cy="1439862"/>
          </a:xfrm>
        </p:spPr>
        <p:txBody>
          <a:bodyPr/>
          <a:lstStyle/>
          <a:p>
            <a:r>
              <a:rPr lang="de-DE" dirty="0"/>
              <a:t>Die absolute Mehrheit von 55 Prozent der Befragten wäre (eher) bereit, für einen deutlich besseren ÖPNV und dessen unbegrenzte Nutzung in Bremen einen festen monatlichen Beitrag von bis zu 25 Euro zu bezahlen. Demgegenüber stehen 38 Prozent, die hier (eher) verneinen. Weitere sieben Prozent wissen keine Antwort oder tätigen keine Angabe.</a:t>
            </a:r>
          </a:p>
        </p:txBody>
      </p:sp>
      <p:sp>
        <p:nvSpPr>
          <p:cNvPr id="7" name="Textplatzhalter 6">
            <a:extLst>
              <a:ext uri="{FF2B5EF4-FFF2-40B4-BE49-F238E27FC236}">
                <a16:creationId xmlns:a16="http://schemas.microsoft.com/office/drawing/2014/main" id="{2B65DA0A-857A-F1A8-CB33-2036B6C364AE}"/>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A5AE2B4F-AA93-40F7-8B5B-838D3EE407A8}"/>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9190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6F917-5ECC-9400-191D-6088CBCC3E60}"/>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B62B031C-2886-FED1-E092-9369753766AF}"/>
              </a:ext>
            </a:extLst>
          </p:cNvPr>
          <p:cNvSpPr>
            <a:spLocks noGrp="1"/>
          </p:cNvSpPr>
          <p:nvPr>
            <p:ph type="body" sz="quarter" idx="16"/>
          </p:nvPr>
        </p:nvSpPr>
        <p:spPr/>
        <p:txBody>
          <a:bodyPr/>
          <a:lstStyle/>
          <a:p>
            <a:r>
              <a:rPr lang="de-DE" dirty="0"/>
              <a:t>Wären Sie bereit, einen festen monatlichen Beitrag von bis zu 25 Euro zu bezahlen für einen deutlich besseren ÖPNV und dessen unbegrenzte Nutzung in Bremen?</a:t>
            </a:r>
          </a:p>
        </p:txBody>
      </p:sp>
      <p:sp>
        <p:nvSpPr>
          <p:cNvPr id="5" name="Textplatzhalter 4">
            <a:extLst>
              <a:ext uri="{FF2B5EF4-FFF2-40B4-BE49-F238E27FC236}">
                <a16:creationId xmlns:a16="http://schemas.microsoft.com/office/drawing/2014/main" id="{A1455ED6-BB30-1B00-31EA-9360F8DD03AF}"/>
              </a:ext>
            </a:extLst>
          </p:cNvPr>
          <p:cNvSpPr>
            <a:spLocks noGrp="1"/>
          </p:cNvSpPr>
          <p:nvPr>
            <p:ph type="body" sz="quarter" idx="15"/>
          </p:nvPr>
        </p:nvSpPr>
        <p:spPr>
          <a:xfrm>
            <a:off x="343122" y="4868863"/>
            <a:ext cx="11511375" cy="1439862"/>
          </a:xfrm>
        </p:spPr>
        <p:txBody>
          <a:bodyPr/>
          <a:lstStyle/>
          <a:p>
            <a:r>
              <a:rPr lang="de-DE" dirty="0"/>
              <a:t>Sowohl männliche (51 %) als auch weibliche (59 %) Befragte wären absolut-mehrheitlich bereit, einen festen monatlichen Beitrag von bis zu 25 Euro zu bezahlen für einen deutlich besseren ÖPNV und dessen unbegrenzte Nutzung in Bremen. Befragte Frauen geben dies aber häufiger an und ihre männlichen Pendants verneinen entsprechend öfter (42 zu 34 %).</a:t>
            </a:r>
          </a:p>
        </p:txBody>
      </p:sp>
      <p:sp>
        <p:nvSpPr>
          <p:cNvPr id="7" name="Textplatzhalter 6">
            <a:extLst>
              <a:ext uri="{FF2B5EF4-FFF2-40B4-BE49-F238E27FC236}">
                <a16:creationId xmlns:a16="http://schemas.microsoft.com/office/drawing/2014/main" id="{4810CDF2-DC29-1B83-6209-ED68FECAAA4D}"/>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E8877F8C-E2FD-4246-BAE6-F03A5AAAAE06}"/>
              </a:ext>
            </a:extLst>
          </p:cNvPr>
          <p:cNvGraphicFramePr>
            <a:graphicFrameLocks/>
          </p:cNvGraphicFramePr>
          <p:nvPr/>
        </p:nvGraphicFramePr>
        <p:xfrm>
          <a:off x="334498" y="620713"/>
          <a:ext cx="11522540"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255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836AD-E9AA-B639-F94F-F06B16125E6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A451703E-EFE1-717A-57D1-E60AA2446870}"/>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833A6467-CD38-A5BF-7E3E-F300AFF488B6}"/>
              </a:ext>
            </a:extLst>
          </p:cNvPr>
          <p:cNvSpPr>
            <a:spLocks noGrp="1"/>
          </p:cNvSpPr>
          <p:nvPr>
            <p:ph type="body" sz="quarter" idx="15"/>
          </p:nvPr>
        </p:nvSpPr>
        <p:spPr>
          <a:xfrm>
            <a:off x="343122" y="4868863"/>
            <a:ext cx="11511375" cy="1439862"/>
          </a:xfrm>
        </p:spPr>
        <p:txBody>
          <a:bodyPr/>
          <a:lstStyle/>
          <a:p>
            <a:r>
              <a:rPr lang="de-DE" sz="1000" dirty="0"/>
              <a:t>Über die Hälfte (58 %) der Befragten läuft täglich zu Fuß. Von den abgefragten Verkehrsmitteln wird das Auto mit 23 Prozent am häufigsten täglich genutzt, dicht gefolgt vom Fahrrad bzw. E-Scooter mit 19 Prozent und dem öffentlichen Nahverkehr mit 15 Prozent. Einen (E-)Roller bzw. Motorräder nutzen die Umfrageteilnehmer deutlich am seltensten täglich – nur drei Prozent tun dies. Ähnliches kann bei der Antwortoption „mehrmals die Woche“ beobachtet werden: Hier liegt wieder das Auto mit 27 Prozent knapp vor dem Fahrrad bzw. E-Scooter mit 25 Prozent, zu Fuß mit 24 Prozent und dem öffentlichen Nahverkehr mit 22 Prozent. (E-)Roller bzw. Motorräder werden nur von vier Prozent mehrmals die Woche genutzt. Öffentliche Verkehrsmittel bzw. das Auto werden von jeweils zwölf Prozent der Befragten einmal in der Woche genutzt. Das Fahrrad bzw. der E-Scooter kommt hier auf sieben, zu Fuß auf sechs und (E-)Roller bzw. Motorrad auf fünf Prozent. Seltener als einmal in der Woche nutzen die Umfrageteilnehmenden den öffentlichen Nahverkehr am häufigsten – bei 38 Prozent ist dies der Fall. Danach folgen Fahrrad bzw. E-Scooter mit 19, das Auto mit 15, zu Fuß mit neun und (E-)Roller bzw. Motorrad mit sechs Prozent. Letzteres verwenden die Befragten weitaus am häufigsten nie (79 %). Ein Fahrrad bzw. einen E-Scooter nutzen 27 Prozent nie, das Auto 21 Prozent, elf Prozent den öffentlichen Nahverkehr und lediglich zwei Prozent laufen nie zu Fuß. Zwischen null (Auto) und zwei Prozent (Fahrrad/E-Scooter) wissen hier keine Antwort und zwischen 0,4 (zu Fuß) und zwei Prozent (Auto sowie Roller bzw. Motorrad) möchten dazu keine Auskunft erteilen.</a:t>
            </a:r>
          </a:p>
        </p:txBody>
      </p:sp>
      <p:sp>
        <p:nvSpPr>
          <p:cNvPr id="7" name="Textplatzhalter 6">
            <a:extLst>
              <a:ext uri="{FF2B5EF4-FFF2-40B4-BE49-F238E27FC236}">
                <a16:creationId xmlns:a16="http://schemas.microsoft.com/office/drawing/2014/main" id="{9CCF89A5-C7D8-BDEE-262D-93DC1507C5D8}"/>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4629730C-C2D4-4FF0-8EDE-C01A316A5E15}"/>
              </a:ext>
            </a:extLst>
          </p:cNvPr>
          <p:cNvGraphicFramePr>
            <a:graphicFrameLocks/>
          </p:cNvGraphicFramePr>
          <p:nvPr>
            <p:extLst>
              <p:ext uri="{D42A27DB-BD31-4B8C-83A1-F6EECF244321}">
                <p14:modId xmlns:p14="http://schemas.microsoft.com/office/powerpoint/2010/main" val="3807865785"/>
              </p:ext>
            </p:extLst>
          </p:nvPr>
        </p:nvGraphicFramePr>
        <p:xfrm>
          <a:off x="342335" y="754063"/>
          <a:ext cx="11522541" cy="41100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8532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65763-37E3-DA47-8E87-A7F9185BE68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9F9859F2-30C6-DF84-E76B-C8797B5415AD}"/>
              </a:ext>
            </a:extLst>
          </p:cNvPr>
          <p:cNvSpPr>
            <a:spLocks noGrp="1"/>
          </p:cNvSpPr>
          <p:nvPr>
            <p:ph type="body" sz="quarter" idx="16"/>
          </p:nvPr>
        </p:nvSpPr>
        <p:spPr/>
        <p:txBody>
          <a:bodyPr/>
          <a:lstStyle/>
          <a:p>
            <a:r>
              <a:rPr lang="de-DE" dirty="0"/>
              <a:t>Wären Sie bereit, einen festen monatlichen Beitrag von bis zu 25 Euro zu bezahlen für einen deutlich besseren ÖPNV und dessen unbegrenzte Nutzung in Bremen?</a:t>
            </a:r>
          </a:p>
        </p:txBody>
      </p:sp>
      <p:sp>
        <p:nvSpPr>
          <p:cNvPr id="5" name="Textplatzhalter 4">
            <a:extLst>
              <a:ext uri="{FF2B5EF4-FFF2-40B4-BE49-F238E27FC236}">
                <a16:creationId xmlns:a16="http://schemas.microsoft.com/office/drawing/2014/main" id="{0C64FF2C-311C-5F56-F617-01C56FAB1E3A}"/>
              </a:ext>
            </a:extLst>
          </p:cNvPr>
          <p:cNvSpPr>
            <a:spLocks noGrp="1"/>
          </p:cNvSpPr>
          <p:nvPr>
            <p:ph type="body" sz="quarter" idx="15"/>
          </p:nvPr>
        </p:nvSpPr>
        <p:spPr>
          <a:xfrm>
            <a:off x="343122" y="4868863"/>
            <a:ext cx="11511375" cy="1439862"/>
          </a:xfrm>
        </p:spPr>
        <p:txBody>
          <a:bodyPr/>
          <a:lstStyle/>
          <a:p>
            <a:r>
              <a:rPr lang="de-DE" dirty="0"/>
              <a:t>Für einen besseren ÖPNV und dessen unbegrenzte Nutzung in Bremen würden Befragte aller drei sozioökonomischen Gruppen einen monatlichen Beitrag von bis zu 25 Euro bezahlen, wobei dieser Anteil bei Befragten der Oberschicht deutlich am höchsten ausfällt (72 zu 58 bzw. 51 %). Befragte Bremer, welche sich der Mittelschicht zuordnen, lehnen diesen Vorschlag am häufigsten ab (43 zu 34 bzw. 24 %).</a:t>
            </a:r>
          </a:p>
        </p:txBody>
      </p:sp>
      <p:sp>
        <p:nvSpPr>
          <p:cNvPr id="7" name="Textplatzhalter 6">
            <a:extLst>
              <a:ext uri="{FF2B5EF4-FFF2-40B4-BE49-F238E27FC236}">
                <a16:creationId xmlns:a16="http://schemas.microsoft.com/office/drawing/2014/main" id="{2B65DA0A-857A-F1A8-CB33-2036B6C364AE}"/>
              </a:ext>
            </a:extLst>
          </p:cNvPr>
          <p:cNvSpPr>
            <a:spLocks noGrp="1"/>
          </p:cNvSpPr>
          <p:nvPr>
            <p:ph type="body" sz="quarter" idx="17"/>
          </p:nvPr>
        </p:nvSpPr>
        <p:spPr/>
        <p:txBody>
          <a:bodyPr/>
          <a:lstStyle/>
          <a:p>
            <a:r>
              <a:rPr lang="de-DE" dirty="0"/>
              <a:t>n = 979 (ohne weiß nicht / keine Angabe)</a:t>
            </a:r>
          </a:p>
        </p:txBody>
      </p:sp>
      <p:graphicFrame>
        <p:nvGraphicFramePr>
          <p:cNvPr id="6" name="Diagramm 5">
            <a:extLst>
              <a:ext uri="{FF2B5EF4-FFF2-40B4-BE49-F238E27FC236}">
                <a16:creationId xmlns:a16="http://schemas.microsoft.com/office/drawing/2014/main" id="{ED2F1CF4-B4A3-48D9-BA32-07C2451A59F9}"/>
              </a:ext>
            </a:extLst>
          </p:cNvPr>
          <p:cNvGraphicFramePr>
            <a:graphicFrameLocks/>
          </p:cNvGraphicFramePr>
          <p:nvPr>
            <p:extLst>
              <p:ext uri="{D42A27DB-BD31-4B8C-83A1-F6EECF244321}">
                <p14:modId xmlns:p14="http://schemas.microsoft.com/office/powerpoint/2010/main" val="162756502"/>
              </p:ext>
            </p:extLst>
          </p:nvPr>
        </p:nvGraphicFramePr>
        <p:xfrm>
          <a:off x="343122" y="620713"/>
          <a:ext cx="11520000"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45951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1E268-5EFD-62B8-1722-947DFD2E530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04FD43AD-80B5-5EFC-5DB8-12DFEA805A0D}"/>
              </a:ext>
            </a:extLst>
          </p:cNvPr>
          <p:cNvSpPr>
            <a:spLocks noGrp="1"/>
          </p:cNvSpPr>
          <p:nvPr>
            <p:ph type="body" sz="quarter" idx="16"/>
          </p:nvPr>
        </p:nvSpPr>
        <p:spPr/>
        <p:txBody>
          <a:bodyPr/>
          <a:lstStyle/>
          <a:p>
            <a:r>
              <a:rPr lang="de-DE" dirty="0"/>
              <a:t>Würden Sie es gut oder schlecht finden, wenn auch Unternehmen an der Finanzierung eines ticketfreien ÖPNV-Konzept beteiligt werden?</a:t>
            </a:r>
          </a:p>
        </p:txBody>
      </p:sp>
      <p:sp>
        <p:nvSpPr>
          <p:cNvPr id="5" name="Textplatzhalter 4">
            <a:extLst>
              <a:ext uri="{FF2B5EF4-FFF2-40B4-BE49-F238E27FC236}">
                <a16:creationId xmlns:a16="http://schemas.microsoft.com/office/drawing/2014/main" id="{9F74B075-0123-CCDD-53A4-DA3E50FB152D}"/>
              </a:ext>
            </a:extLst>
          </p:cNvPr>
          <p:cNvSpPr>
            <a:spLocks noGrp="1"/>
          </p:cNvSpPr>
          <p:nvPr>
            <p:ph type="body" sz="quarter" idx="15"/>
          </p:nvPr>
        </p:nvSpPr>
        <p:spPr>
          <a:xfrm>
            <a:off x="343122" y="4868863"/>
            <a:ext cx="11511375" cy="1439862"/>
          </a:xfrm>
        </p:spPr>
        <p:txBody>
          <a:bodyPr/>
          <a:lstStyle/>
          <a:p>
            <a:r>
              <a:rPr lang="de-DE" dirty="0"/>
              <a:t>Eine Beteiligung von Unternehmen am ticketfreien ÖPNV-Konzept findet eine deutliche Mehrheit von 73 Prozent (kumuliert) sehr (37 %) oder eher gut (36 %). Lediglich 19 Prozent (kumuliert) befinden diesen Vorschlag als eher (11 %) oder sehr schlecht (8 %). Weitere sieben Prozent können oder wollen hier keine Einschätzung geben.</a:t>
            </a:r>
          </a:p>
        </p:txBody>
      </p:sp>
      <p:sp>
        <p:nvSpPr>
          <p:cNvPr id="7" name="Textplatzhalter 6">
            <a:extLst>
              <a:ext uri="{FF2B5EF4-FFF2-40B4-BE49-F238E27FC236}">
                <a16:creationId xmlns:a16="http://schemas.microsoft.com/office/drawing/2014/main" id="{719B5B36-41BE-41C2-8519-20486C140DCB}"/>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84284696-3E9B-4E91-B7E4-3A3E40F5831E}"/>
              </a:ext>
            </a:extLst>
          </p:cNvPr>
          <p:cNvGraphicFramePr>
            <a:graphicFrameLocks/>
          </p:cNvGraphicFramePr>
          <p:nvPr/>
        </p:nvGraphicFramePr>
        <p:xfrm>
          <a:off x="334496" y="620712"/>
          <a:ext cx="11522541" cy="42481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01643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A5A0D-C139-9FC6-9DF2-557D8FDCE53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898627A6-5072-445F-E384-B291965CBE09}"/>
              </a:ext>
            </a:extLst>
          </p:cNvPr>
          <p:cNvSpPr>
            <a:spLocks noGrp="1"/>
          </p:cNvSpPr>
          <p:nvPr>
            <p:ph type="body" sz="quarter" idx="16"/>
          </p:nvPr>
        </p:nvSpPr>
        <p:spPr/>
        <p:txBody>
          <a:bodyPr/>
          <a:lstStyle/>
          <a:p>
            <a:r>
              <a:rPr lang="de-DE" dirty="0"/>
              <a:t>Würden Sie es gut oder schlecht finden, wenn auch Unternehmen an der Finanzierung eines ticketfreien ÖPNV-Konzept beteiligt werden?</a:t>
            </a:r>
          </a:p>
        </p:txBody>
      </p:sp>
      <p:sp>
        <p:nvSpPr>
          <p:cNvPr id="5" name="Textplatzhalter 4">
            <a:extLst>
              <a:ext uri="{FF2B5EF4-FFF2-40B4-BE49-F238E27FC236}">
                <a16:creationId xmlns:a16="http://schemas.microsoft.com/office/drawing/2014/main" id="{8B9FE45E-66C5-51A7-0864-2B4590E0113C}"/>
              </a:ext>
            </a:extLst>
          </p:cNvPr>
          <p:cNvSpPr>
            <a:spLocks noGrp="1"/>
          </p:cNvSpPr>
          <p:nvPr>
            <p:ph type="body" sz="quarter" idx="15"/>
          </p:nvPr>
        </p:nvSpPr>
        <p:spPr>
          <a:xfrm>
            <a:off x="343122" y="4868863"/>
            <a:ext cx="11511375" cy="1439862"/>
          </a:xfrm>
        </p:spPr>
        <p:txBody>
          <a:bodyPr/>
          <a:lstStyle/>
          <a:p>
            <a:r>
              <a:rPr lang="de-DE" dirty="0"/>
              <a:t>Weibliche Befragte geben mit 78 Prozent häufiger als ihre männlichen Pendants (70 %) an, dass sie eine Beteiligung von Unternehmen am ticketfreien ÖPNV-Konzept gut finden. Befragte Männer geben entsprechend öfter ein negatives Urteil ab (22 zu 16 %). Nichtsdestotrotz urteilen hier beide Geschlechtergruppen jeweils absolut-mehrheitlich positiv.</a:t>
            </a:r>
          </a:p>
        </p:txBody>
      </p:sp>
      <p:sp>
        <p:nvSpPr>
          <p:cNvPr id="7" name="Textplatzhalter 6">
            <a:extLst>
              <a:ext uri="{FF2B5EF4-FFF2-40B4-BE49-F238E27FC236}">
                <a16:creationId xmlns:a16="http://schemas.microsoft.com/office/drawing/2014/main" id="{5646BAE4-0B1B-32DD-B331-78CB6FCCE685}"/>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5C9DC423-CA1F-4C3C-8FA8-0D76FFA6F404}"/>
              </a:ext>
            </a:extLst>
          </p:cNvPr>
          <p:cNvGraphicFramePr>
            <a:graphicFrameLocks/>
          </p:cNvGraphicFramePr>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41826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5ACA2-FF1C-0C2A-83C5-E473D6078241}"/>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70BA6D6-F30F-1655-C4EE-F665DA68EBF3}"/>
              </a:ext>
            </a:extLst>
          </p:cNvPr>
          <p:cNvSpPr>
            <a:spLocks noGrp="1"/>
          </p:cNvSpPr>
          <p:nvPr>
            <p:ph type="body" sz="quarter" idx="16"/>
          </p:nvPr>
        </p:nvSpPr>
        <p:spPr/>
        <p:txBody>
          <a:bodyPr/>
          <a:lstStyle/>
          <a:p>
            <a:r>
              <a:rPr lang="de-DE" dirty="0"/>
              <a:t>Können Sie sich vorstellen, bei der Einführung eines ticketfreien ÖPNVs weniger Auto bzw. (E-)Roller oder Motorrad zu fahren?</a:t>
            </a:r>
          </a:p>
        </p:txBody>
      </p:sp>
      <p:sp>
        <p:nvSpPr>
          <p:cNvPr id="5" name="Textplatzhalter 4">
            <a:extLst>
              <a:ext uri="{FF2B5EF4-FFF2-40B4-BE49-F238E27FC236}">
                <a16:creationId xmlns:a16="http://schemas.microsoft.com/office/drawing/2014/main" id="{49D7BC50-3C56-DDD5-B86A-133A44C61E51}"/>
              </a:ext>
            </a:extLst>
          </p:cNvPr>
          <p:cNvSpPr>
            <a:spLocks noGrp="1"/>
          </p:cNvSpPr>
          <p:nvPr>
            <p:ph type="body" sz="quarter" idx="15"/>
          </p:nvPr>
        </p:nvSpPr>
        <p:spPr>
          <a:xfrm>
            <a:off x="343122" y="4868863"/>
            <a:ext cx="11511375" cy="1439862"/>
          </a:xfrm>
        </p:spPr>
        <p:txBody>
          <a:bodyPr/>
          <a:lstStyle/>
          <a:p>
            <a:r>
              <a:rPr lang="de-DE" dirty="0"/>
              <a:t>Die absolute Mehrheit von 57 Prozent (kumuliert) der Befragten, die Auto oder (E-)Roller bzw. Motorrad nutzen, kann sich absolut (26 %) oder eher (31 %) vorstellen, bei der Einführung eines ticketfreien ÖPNVs weniger Auto bzw. (E-)Roller oder Motorrad zu fahren. Bei weiteren 39 Prozent (kumuliert) ist dies eher (22 %) oder absolut nicht (17 %) der Fall. Fünf Prozent können oder wollen hier keine Antwort geben.</a:t>
            </a:r>
          </a:p>
        </p:txBody>
      </p:sp>
      <p:sp>
        <p:nvSpPr>
          <p:cNvPr id="7" name="Textplatzhalter 6">
            <a:extLst>
              <a:ext uri="{FF2B5EF4-FFF2-40B4-BE49-F238E27FC236}">
                <a16:creationId xmlns:a16="http://schemas.microsoft.com/office/drawing/2014/main" id="{41140208-DC59-ED1A-DF2A-05B20C29FBD8}"/>
              </a:ext>
            </a:extLst>
          </p:cNvPr>
          <p:cNvSpPr>
            <a:spLocks noGrp="1"/>
          </p:cNvSpPr>
          <p:nvPr>
            <p:ph type="body" sz="quarter" idx="17"/>
          </p:nvPr>
        </p:nvSpPr>
        <p:spPr/>
        <p:txBody>
          <a:bodyPr/>
          <a:lstStyle/>
          <a:p>
            <a:r>
              <a:rPr lang="de-DE" dirty="0"/>
              <a:t>n = 808 (nur Befragte, die Auto oder (E-)Roller / Motorrad nutzen)</a:t>
            </a:r>
          </a:p>
        </p:txBody>
      </p:sp>
      <p:graphicFrame>
        <p:nvGraphicFramePr>
          <p:cNvPr id="2" name="Diagramm 1">
            <a:extLst>
              <a:ext uri="{FF2B5EF4-FFF2-40B4-BE49-F238E27FC236}">
                <a16:creationId xmlns:a16="http://schemas.microsoft.com/office/drawing/2014/main" id="{A1F6DB89-1FB4-454F-BE73-E5BD8EE9589E}"/>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01694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02E3B-610F-1315-0CD5-52F7CEC15C1B}"/>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8C843411-18CE-54EC-44B1-98C31DABE405}"/>
              </a:ext>
            </a:extLst>
          </p:cNvPr>
          <p:cNvSpPr>
            <a:spLocks noGrp="1"/>
          </p:cNvSpPr>
          <p:nvPr>
            <p:ph type="body" sz="quarter" idx="16"/>
          </p:nvPr>
        </p:nvSpPr>
        <p:spPr/>
        <p:txBody>
          <a:bodyPr/>
          <a:lstStyle/>
          <a:p>
            <a:r>
              <a:rPr lang="de-DE" dirty="0"/>
              <a:t>Können Sie sich vorstellen, bei der Einführung eines ticketfreien ÖPNVs weniger Auto bzw. (E-)Roller oder Motorrad zu fahren?</a:t>
            </a:r>
          </a:p>
        </p:txBody>
      </p:sp>
      <p:sp>
        <p:nvSpPr>
          <p:cNvPr id="5" name="Textplatzhalter 4">
            <a:extLst>
              <a:ext uri="{FF2B5EF4-FFF2-40B4-BE49-F238E27FC236}">
                <a16:creationId xmlns:a16="http://schemas.microsoft.com/office/drawing/2014/main" id="{9046A442-D1A6-0F5D-8218-D7138E625899}"/>
              </a:ext>
            </a:extLst>
          </p:cNvPr>
          <p:cNvSpPr>
            <a:spLocks noGrp="1"/>
          </p:cNvSpPr>
          <p:nvPr>
            <p:ph type="body" sz="quarter" idx="15"/>
          </p:nvPr>
        </p:nvSpPr>
        <p:spPr>
          <a:xfrm>
            <a:off x="343122" y="4868863"/>
            <a:ext cx="11511375" cy="1439862"/>
          </a:xfrm>
        </p:spPr>
        <p:txBody>
          <a:bodyPr/>
          <a:lstStyle/>
          <a:p>
            <a:r>
              <a:rPr lang="de-DE" dirty="0"/>
              <a:t>Unabhängig vom Geschlecht können sich beide Befragtengruppen bei der Einführung eines ticketfreien ÖPNVs vorstellen, weniger Auto bzw. (E-)Roller oder Motorrad zu fahren, dennoch geben dies befragte Frauen öfter als ihre männlichen Pendants an (62 zu 53 %), welche wiederum häufiger verneinen (43 zu 33 %).</a:t>
            </a:r>
          </a:p>
        </p:txBody>
      </p:sp>
      <p:sp>
        <p:nvSpPr>
          <p:cNvPr id="7" name="Textplatzhalter 6">
            <a:extLst>
              <a:ext uri="{FF2B5EF4-FFF2-40B4-BE49-F238E27FC236}">
                <a16:creationId xmlns:a16="http://schemas.microsoft.com/office/drawing/2014/main" id="{7E9E765E-0972-38F4-7E51-561F251A9677}"/>
              </a:ext>
            </a:extLst>
          </p:cNvPr>
          <p:cNvSpPr>
            <a:spLocks noGrp="1"/>
          </p:cNvSpPr>
          <p:nvPr>
            <p:ph type="body" sz="quarter" idx="17"/>
          </p:nvPr>
        </p:nvSpPr>
        <p:spPr/>
        <p:txBody>
          <a:bodyPr/>
          <a:lstStyle/>
          <a:p>
            <a:r>
              <a:rPr lang="de-DE" dirty="0"/>
              <a:t>n = 808 (nur Befragte, die Auto oder (E-)Roller / Motorrad nutzen)</a:t>
            </a:r>
          </a:p>
        </p:txBody>
      </p:sp>
      <p:graphicFrame>
        <p:nvGraphicFramePr>
          <p:cNvPr id="2" name="Diagramm 1">
            <a:extLst>
              <a:ext uri="{FF2B5EF4-FFF2-40B4-BE49-F238E27FC236}">
                <a16:creationId xmlns:a16="http://schemas.microsoft.com/office/drawing/2014/main" id="{6609B14C-FF4C-4207-8668-780979CCFBD1}"/>
              </a:ext>
            </a:extLst>
          </p:cNvPr>
          <p:cNvGraphicFramePr>
            <a:graphicFrameLocks/>
          </p:cNvGraphicFramePr>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78446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6372-35E0-F82C-D856-A6B65AE173D4}"/>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27E8BDE-DAE2-6EE2-6443-7F413F097EB5}"/>
              </a:ext>
            </a:extLst>
          </p:cNvPr>
          <p:cNvSpPr>
            <a:spLocks noGrp="1"/>
          </p:cNvSpPr>
          <p:nvPr>
            <p:ph type="body" sz="quarter" idx="16"/>
          </p:nvPr>
        </p:nvSpPr>
        <p:spPr/>
        <p:txBody>
          <a:bodyPr/>
          <a:lstStyle/>
          <a:p>
            <a:r>
              <a:rPr lang="de-DE" dirty="0"/>
              <a:t>Können Sie sich vorstellen, bei der Einführung eines ticketfreien ÖPNVs weniger Auto bzw. (E-)Roller oder Motorrad zu fahren?</a:t>
            </a:r>
          </a:p>
        </p:txBody>
      </p:sp>
      <p:sp>
        <p:nvSpPr>
          <p:cNvPr id="5" name="Textplatzhalter 4">
            <a:extLst>
              <a:ext uri="{FF2B5EF4-FFF2-40B4-BE49-F238E27FC236}">
                <a16:creationId xmlns:a16="http://schemas.microsoft.com/office/drawing/2014/main" id="{84D6E6E1-749B-240D-54E4-D3A531E24AAE}"/>
              </a:ext>
            </a:extLst>
          </p:cNvPr>
          <p:cNvSpPr>
            <a:spLocks noGrp="1"/>
          </p:cNvSpPr>
          <p:nvPr>
            <p:ph type="body" sz="quarter" idx="15"/>
          </p:nvPr>
        </p:nvSpPr>
        <p:spPr>
          <a:xfrm>
            <a:off x="343122" y="4868863"/>
            <a:ext cx="11511375" cy="1439862"/>
          </a:xfrm>
        </p:spPr>
        <p:txBody>
          <a:bodyPr/>
          <a:lstStyle/>
          <a:p>
            <a:r>
              <a:rPr lang="de-DE" dirty="0"/>
              <a:t>Zwar können sich alle Befragtengruppen jeweils absolut-mehrheitlich vorstellen bei der Einführung eines ticketfreien ÖPNVs weniger Auto bzw. (E-)Roller oder Motorrad zu fahren, dennoch fällt auf, dass dies Befragte der Oberschicht deutlich am häufigsten angeben (68 zu 55 bzw. 56 %). Entsprechend verneint diese Gruppe merklich seltener (31 zu 41 bzw. 40 %).</a:t>
            </a:r>
          </a:p>
        </p:txBody>
      </p:sp>
      <p:sp>
        <p:nvSpPr>
          <p:cNvPr id="7" name="Textplatzhalter 6">
            <a:extLst>
              <a:ext uri="{FF2B5EF4-FFF2-40B4-BE49-F238E27FC236}">
                <a16:creationId xmlns:a16="http://schemas.microsoft.com/office/drawing/2014/main" id="{DEBA8BB7-D2C8-4D02-14DE-22CA103CD6AA}"/>
              </a:ext>
            </a:extLst>
          </p:cNvPr>
          <p:cNvSpPr>
            <a:spLocks noGrp="1"/>
          </p:cNvSpPr>
          <p:nvPr>
            <p:ph type="body" sz="quarter" idx="17"/>
          </p:nvPr>
        </p:nvSpPr>
        <p:spPr/>
        <p:txBody>
          <a:bodyPr/>
          <a:lstStyle/>
          <a:p>
            <a:r>
              <a:rPr lang="de-DE" dirty="0"/>
              <a:t>n = 788 (nur Befragte, die Auto oder (E-)Roller / Motorrad nutzen; ohne weiß nicht / keine Angabe)</a:t>
            </a:r>
          </a:p>
        </p:txBody>
      </p:sp>
      <p:graphicFrame>
        <p:nvGraphicFramePr>
          <p:cNvPr id="2" name="Diagramm 1">
            <a:extLst>
              <a:ext uri="{FF2B5EF4-FFF2-40B4-BE49-F238E27FC236}">
                <a16:creationId xmlns:a16="http://schemas.microsoft.com/office/drawing/2014/main" id="{772D36E7-535F-469D-846F-4F9D9F341845}"/>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88590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7EBF9-9FB0-1E12-5443-A7D20156A535}"/>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514DEEB1-FA3E-C626-F670-D6EB65AE89A4}"/>
              </a:ext>
            </a:extLst>
          </p:cNvPr>
          <p:cNvSpPr>
            <a:spLocks noGrp="1"/>
          </p:cNvSpPr>
          <p:nvPr>
            <p:ph type="body" sz="quarter" idx="16"/>
          </p:nvPr>
        </p:nvSpPr>
        <p:spPr/>
        <p:txBody>
          <a:bodyPr/>
          <a:lstStyle/>
          <a:p>
            <a:r>
              <a:rPr lang="de-DE" dirty="0"/>
              <a:t>Können Sie sich vorstellen, bei der Einführung eines ticketfreien ÖPNVs Ihr Auto bzw. (E-)Roller oder Motorrad abzugeben?</a:t>
            </a:r>
          </a:p>
        </p:txBody>
      </p:sp>
      <p:sp>
        <p:nvSpPr>
          <p:cNvPr id="5" name="Textplatzhalter 4">
            <a:extLst>
              <a:ext uri="{FF2B5EF4-FFF2-40B4-BE49-F238E27FC236}">
                <a16:creationId xmlns:a16="http://schemas.microsoft.com/office/drawing/2014/main" id="{645618E0-1339-00C5-780C-D20E0A807E54}"/>
              </a:ext>
            </a:extLst>
          </p:cNvPr>
          <p:cNvSpPr>
            <a:spLocks noGrp="1"/>
          </p:cNvSpPr>
          <p:nvPr>
            <p:ph type="body" sz="quarter" idx="15"/>
          </p:nvPr>
        </p:nvSpPr>
        <p:spPr>
          <a:xfrm>
            <a:off x="343122" y="4868863"/>
            <a:ext cx="11511375" cy="1439862"/>
          </a:xfrm>
        </p:spPr>
        <p:txBody>
          <a:bodyPr/>
          <a:lstStyle/>
          <a:p>
            <a:r>
              <a:rPr lang="de-DE" dirty="0"/>
              <a:t>Befragte, die sich vorstellen können, bei der Einführung eines ticketfreien ÖPNVs weniger Auto bzw. (E-)Roller oder Motorrad zu fahren, wären absolut mehrheitlich (54 %, kumuliert) auch absolut (31 %) oder eher bereit (23 %), ihr Auto bzw. (E-)Roller oder Motorrad abzugeben. Diesen stehen 41 Prozent (kumuliert) gegenüber, für welche dies eher (22 %) oder absolut nicht (19 %) in Frage käme. Weitere vier Prozent können oder wollen hier keine Antwort geben.</a:t>
            </a:r>
          </a:p>
        </p:txBody>
      </p:sp>
      <p:sp>
        <p:nvSpPr>
          <p:cNvPr id="7" name="Textplatzhalter 6">
            <a:extLst>
              <a:ext uri="{FF2B5EF4-FFF2-40B4-BE49-F238E27FC236}">
                <a16:creationId xmlns:a16="http://schemas.microsoft.com/office/drawing/2014/main" id="{540CFC4E-6C96-5829-3941-BEE7EB8DD087}"/>
              </a:ext>
            </a:extLst>
          </p:cNvPr>
          <p:cNvSpPr>
            <a:spLocks noGrp="1"/>
          </p:cNvSpPr>
          <p:nvPr>
            <p:ph type="body" sz="quarter" idx="17"/>
          </p:nvPr>
        </p:nvSpPr>
        <p:spPr/>
        <p:txBody>
          <a:bodyPr/>
          <a:lstStyle/>
          <a:p>
            <a:r>
              <a:rPr lang="de-DE" dirty="0"/>
              <a:t>n = 460 (nur Befragte, die sich vorstellen können, bei der Einführung eines ticketfreien ÖPNVs weniger Auto bzw. (E-)Roller oder Motorrad zu fahren)</a:t>
            </a:r>
          </a:p>
        </p:txBody>
      </p:sp>
      <p:graphicFrame>
        <p:nvGraphicFramePr>
          <p:cNvPr id="2" name="Diagramm 1">
            <a:extLst>
              <a:ext uri="{FF2B5EF4-FFF2-40B4-BE49-F238E27FC236}">
                <a16:creationId xmlns:a16="http://schemas.microsoft.com/office/drawing/2014/main" id="{F8A27339-498F-406C-B0F8-8BF90F251AA0}"/>
              </a:ext>
            </a:extLst>
          </p:cNvPr>
          <p:cNvGraphicFramePr>
            <a:graphicFrameLocks/>
          </p:cNvGraphicFramePr>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518509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9FDBB-786C-64BE-C205-9E9ED2A142E2}"/>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A9B2737-5B62-267F-5CF9-4E5C4860AD8B}"/>
              </a:ext>
            </a:extLst>
          </p:cNvPr>
          <p:cNvSpPr>
            <a:spLocks noGrp="1"/>
          </p:cNvSpPr>
          <p:nvPr>
            <p:ph type="body" sz="quarter" idx="16"/>
          </p:nvPr>
        </p:nvSpPr>
        <p:spPr/>
        <p:txBody>
          <a:bodyPr/>
          <a:lstStyle/>
          <a:p>
            <a:r>
              <a:rPr lang="de-DE" dirty="0"/>
              <a:t>Können Sie sich vorstellen, bei der Einführung eines ticketfreien ÖPNVs Ihr Auto bzw. (E-)Roller oder Motorrad abzugeben?</a:t>
            </a:r>
          </a:p>
        </p:txBody>
      </p:sp>
      <p:sp>
        <p:nvSpPr>
          <p:cNvPr id="5" name="Textplatzhalter 4">
            <a:extLst>
              <a:ext uri="{FF2B5EF4-FFF2-40B4-BE49-F238E27FC236}">
                <a16:creationId xmlns:a16="http://schemas.microsoft.com/office/drawing/2014/main" id="{571FE8D3-9DB1-25BD-94A1-3C27E939848B}"/>
              </a:ext>
            </a:extLst>
          </p:cNvPr>
          <p:cNvSpPr>
            <a:spLocks noGrp="1"/>
          </p:cNvSpPr>
          <p:nvPr>
            <p:ph type="body" sz="quarter" idx="15"/>
          </p:nvPr>
        </p:nvSpPr>
        <p:spPr>
          <a:xfrm>
            <a:off x="343122" y="4868863"/>
            <a:ext cx="11511375" cy="1439862"/>
          </a:xfrm>
        </p:spPr>
        <p:txBody>
          <a:bodyPr/>
          <a:lstStyle/>
          <a:p>
            <a:r>
              <a:rPr lang="de-DE" dirty="0"/>
              <a:t>Unter den Befragten, die sich vorstellen können, bei der Einführung eines ticketfreien ÖPNVs weniger Auto bzw. (E-)Roller oder Motorrad zu fahren, bejahen beide Geschlechtergruppen jeweils absolut-mehrheitlich, dass für sie auch in Frage käme diese Verkehrsmittel ganz abzugeben. Befragte Frauen tun dies aber etwas häufiger (58 zu 51 %) und männliche Umfrageteilnehmer verneinen deutlich öfter (48 zu 35 %).</a:t>
            </a:r>
          </a:p>
        </p:txBody>
      </p:sp>
      <p:sp>
        <p:nvSpPr>
          <p:cNvPr id="7" name="Textplatzhalter 6">
            <a:extLst>
              <a:ext uri="{FF2B5EF4-FFF2-40B4-BE49-F238E27FC236}">
                <a16:creationId xmlns:a16="http://schemas.microsoft.com/office/drawing/2014/main" id="{CC9CA1C2-381C-3B06-709C-C379984A5184}"/>
              </a:ext>
            </a:extLst>
          </p:cNvPr>
          <p:cNvSpPr>
            <a:spLocks noGrp="1"/>
          </p:cNvSpPr>
          <p:nvPr>
            <p:ph type="body" sz="quarter" idx="17"/>
          </p:nvPr>
        </p:nvSpPr>
        <p:spPr/>
        <p:txBody>
          <a:bodyPr/>
          <a:lstStyle/>
          <a:p>
            <a:r>
              <a:rPr lang="de-DE" dirty="0"/>
              <a:t>n = 460 (nur Befragte, die sich vorstellen können, bei der Einführung eines ticketfreien ÖPNVs weniger Auto bzw. (E-)Roller oder Motorrad zu fahren)</a:t>
            </a:r>
          </a:p>
        </p:txBody>
      </p:sp>
      <p:graphicFrame>
        <p:nvGraphicFramePr>
          <p:cNvPr id="2" name="Diagramm 1">
            <a:extLst>
              <a:ext uri="{FF2B5EF4-FFF2-40B4-BE49-F238E27FC236}">
                <a16:creationId xmlns:a16="http://schemas.microsoft.com/office/drawing/2014/main" id="{436CA67D-2CFD-49E5-9616-82B313A1276C}"/>
              </a:ext>
            </a:extLst>
          </p:cNvPr>
          <p:cNvGraphicFramePr>
            <a:graphicFrameLocks/>
          </p:cNvGraphicFramePr>
          <p:nvPr/>
        </p:nvGraphicFramePr>
        <p:xfrm>
          <a:off x="334498" y="624964"/>
          <a:ext cx="11522540"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51383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DF744-6FFB-1381-E6BB-3D180C23F30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8929F219-2534-A5A2-3B4A-31849D683414}"/>
              </a:ext>
            </a:extLst>
          </p:cNvPr>
          <p:cNvSpPr>
            <a:spLocks noGrp="1"/>
          </p:cNvSpPr>
          <p:nvPr>
            <p:ph type="body" sz="quarter" idx="16"/>
          </p:nvPr>
        </p:nvSpPr>
        <p:spPr/>
        <p:txBody>
          <a:bodyPr/>
          <a:lstStyle/>
          <a:p>
            <a:r>
              <a:rPr lang="de-DE" dirty="0"/>
              <a:t>Können Sie sich vorstellen, bei der Einführung eines ticketfreien ÖPNVs Ihr Auto bzw. (E-)Roller oder Motorrad abzugeben?</a:t>
            </a:r>
          </a:p>
        </p:txBody>
      </p:sp>
      <p:sp>
        <p:nvSpPr>
          <p:cNvPr id="5" name="Textplatzhalter 4">
            <a:extLst>
              <a:ext uri="{FF2B5EF4-FFF2-40B4-BE49-F238E27FC236}">
                <a16:creationId xmlns:a16="http://schemas.microsoft.com/office/drawing/2014/main" id="{DC6D6B0E-46F5-A48C-F4C2-50B427CC02F3}"/>
              </a:ext>
            </a:extLst>
          </p:cNvPr>
          <p:cNvSpPr>
            <a:spLocks noGrp="1"/>
          </p:cNvSpPr>
          <p:nvPr>
            <p:ph type="body" sz="quarter" idx="15"/>
          </p:nvPr>
        </p:nvSpPr>
        <p:spPr>
          <a:xfrm>
            <a:off x="343122" y="4868863"/>
            <a:ext cx="11511375" cy="1439862"/>
          </a:xfrm>
        </p:spPr>
        <p:txBody>
          <a:bodyPr/>
          <a:lstStyle/>
          <a:p>
            <a:r>
              <a:rPr lang="de-DE" sz="1500" dirty="0"/>
              <a:t>Tendenziell sinkt der Anteil derer, die sich vorstellen können, bei der Einführung eines ticketfreien ÖPNVs Ihr Auto bzw. (E-)Roller oder Motorrad abzugeben mit steigendem Alter von 69 bzw. 72 auf 29 Prozent und der Prozentsatz der Verneinenden steigt entsprechend von 28 bzw. 27 auf 67 Prozent. Letzteres stellt allerdings nur für ab 65-Jährige die häufigste Antwort dar. 45- bis 54-Jährige sind gespalten zwischen Verneinen (44 %) und Bejahen (43 %) und alle anderen Altersgruppen, die sich vorstellen können, bei der Einführung eines ticketfreien ÖPNVs weniger Auto bzw. </a:t>
            </a:r>
            <a:br>
              <a:rPr lang="de-DE" sz="1500" dirty="0"/>
            </a:br>
            <a:r>
              <a:rPr lang="de-DE" sz="1500" dirty="0"/>
              <a:t>(E-)Roller oder Motorrad zu fahren, können sich auch mehrheitlich vorstellen dieses Verkehrsmittel im Falle eines ticketfreien ÖPNVs ganz abzugeben (50 – 72 %).</a:t>
            </a:r>
          </a:p>
        </p:txBody>
      </p:sp>
      <p:sp>
        <p:nvSpPr>
          <p:cNvPr id="7" name="Textplatzhalter 6">
            <a:extLst>
              <a:ext uri="{FF2B5EF4-FFF2-40B4-BE49-F238E27FC236}">
                <a16:creationId xmlns:a16="http://schemas.microsoft.com/office/drawing/2014/main" id="{24930435-6660-263D-AB2F-A49157B49B35}"/>
              </a:ext>
            </a:extLst>
          </p:cNvPr>
          <p:cNvSpPr>
            <a:spLocks noGrp="1"/>
          </p:cNvSpPr>
          <p:nvPr>
            <p:ph type="body" sz="quarter" idx="17"/>
          </p:nvPr>
        </p:nvSpPr>
        <p:spPr/>
        <p:txBody>
          <a:bodyPr/>
          <a:lstStyle/>
          <a:p>
            <a:r>
              <a:rPr lang="de-DE" dirty="0"/>
              <a:t>n = 460 (nur Befragte, die sich vorstellen können, bei der Einführung eines ticketfreien ÖPNVs weniger Auto bzw. (E-)Roller oder Motorrad zu fahren)</a:t>
            </a:r>
          </a:p>
        </p:txBody>
      </p:sp>
      <p:graphicFrame>
        <p:nvGraphicFramePr>
          <p:cNvPr id="2" name="Diagramm 1">
            <a:extLst>
              <a:ext uri="{FF2B5EF4-FFF2-40B4-BE49-F238E27FC236}">
                <a16:creationId xmlns:a16="http://schemas.microsoft.com/office/drawing/2014/main" id="{8C46A253-85B4-4B83-9C11-53D8666EE971}"/>
              </a:ext>
            </a:extLst>
          </p:cNvPr>
          <p:cNvGraphicFramePr>
            <a:graphicFrameLocks/>
          </p:cNvGraphicFramePr>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8249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7EBF9-9FB0-1E12-5443-A7D20156A535}"/>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514DEEB1-FA3E-C626-F670-D6EB65AE89A4}"/>
              </a:ext>
            </a:extLst>
          </p:cNvPr>
          <p:cNvSpPr>
            <a:spLocks noGrp="1"/>
          </p:cNvSpPr>
          <p:nvPr>
            <p:ph type="body" sz="quarter" idx="16"/>
          </p:nvPr>
        </p:nvSpPr>
        <p:spPr/>
        <p:txBody>
          <a:bodyPr/>
          <a:lstStyle/>
          <a:p>
            <a:r>
              <a:rPr lang="de-DE" dirty="0"/>
              <a:t>Können Sie sich vorstellen, bei der Einführung eines ticketfreien ÖPNVs Ihr Auto bzw. (E-)Roller oder Motorrad abzugeben?</a:t>
            </a:r>
          </a:p>
        </p:txBody>
      </p:sp>
      <p:sp>
        <p:nvSpPr>
          <p:cNvPr id="5" name="Textplatzhalter 4">
            <a:extLst>
              <a:ext uri="{FF2B5EF4-FFF2-40B4-BE49-F238E27FC236}">
                <a16:creationId xmlns:a16="http://schemas.microsoft.com/office/drawing/2014/main" id="{645618E0-1339-00C5-780C-D20E0A807E54}"/>
              </a:ext>
            </a:extLst>
          </p:cNvPr>
          <p:cNvSpPr>
            <a:spLocks noGrp="1"/>
          </p:cNvSpPr>
          <p:nvPr>
            <p:ph type="body" sz="quarter" idx="15"/>
          </p:nvPr>
        </p:nvSpPr>
        <p:spPr>
          <a:xfrm>
            <a:off x="343122" y="4868863"/>
            <a:ext cx="11511375" cy="1439862"/>
          </a:xfrm>
        </p:spPr>
        <p:txBody>
          <a:bodyPr/>
          <a:lstStyle/>
          <a:p>
            <a:r>
              <a:rPr lang="de-DE" dirty="0"/>
              <a:t>Nur Befragte der Mittelschicht können sich absolut-mehrheitlich nicht vorstellen, bei der Einführung eines ticketfreien ÖPNVs ihr Auto bzw. ihren (E-)Roller oder ihr Motorrad komplett abzugeben (51 %). Befragte der Unter*- und Oberschicht würden dies absolut-mehrheitlich zu 74 bzw. 71 Prozent in Erwägung ziehen.</a:t>
            </a:r>
          </a:p>
        </p:txBody>
      </p:sp>
      <p:sp>
        <p:nvSpPr>
          <p:cNvPr id="7" name="Textplatzhalter 6">
            <a:extLst>
              <a:ext uri="{FF2B5EF4-FFF2-40B4-BE49-F238E27FC236}">
                <a16:creationId xmlns:a16="http://schemas.microsoft.com/office/drawing/2014/main" id="{540CFC4E-6C96-5829-3941-BEE7EB8DD087}"/>
              </a:ext>
            </a:extLst>
          </p:cNvPr>
          <p:cNvSpPr>
            <a:spLocks noGrp="1"/>
          </p:cNvSpPr>
          <p:nvPr>
            <p:ph type="body" sz="quarter" idx="17"/>
          </p:nvPr>
        </p:nvSpPr>
        <p:spPr/>
        <p:txBody>
          <a:bodyPr/>
          <a:lstStyle/>
          <a:p>
            <a:r>
              <a:rPr lang="de-DE" dirty="0"/>
              <a:t>n = 460 (nur Befragte, die sich vorstellen können, bei der Einführung eines ticketfreien ÖPNVs weniger Auto bzw. (E-)Roller oder Motorrad zu fahren); *</a:t>
            </a:r>
            <a:r>
              <a:rPr lang="de-DE" dirty="0" err="1"/>
              <a:t>n</a:t>
            </a:r>
            <a:r>
              <a:rPr lang="de-DE" baseline="-25000" dirty="0" err="1"/>
              <a:t>Unterschicht</a:t>
            </a:r>
            <a:r>
              <a:rPr lang="de-DE" baseline="-25000" dirty="0"/>
              <a:t> </a:t>
            </a:r>
            <a:r>
              <a:rPr lang="de-DE" dirty="0"/>
              <a:t>= 47</a:t>
            </a:r>
          </a:p>
        </p:txBody>
      </p:sp>
      <p:graphicFrame>
        <p:nvGraphicFramePr>
          <p:cNvPr id="6" name="Diagramm 5">
            <a:extLst>
              <a:ext uri="{FF2B5EF4-FFF2-40B4-BE49-F238E27FC236}">
                <a16:creationId xmlns:a16="http://schemas.microsoft.com/office/drawing/2014/main" id="{086877B7-B034-4D37-92FA-9E6805A469F1}"/>
              </a:ext>
            </a:extLst>
          </p:cNvPr>
          <p:cNvGraphicFramePr>
            <a:graphicFrameLocks/>
          </p:cNvGraphicFramePr>
          <p:nvPr>
            <p:extLst>
              <p:ext uri="{D42A27DB-BD31-4B8C-83A1-F6EECF244321}">
                <p14:modId xmlns:p14="http://schemas.microsoft.com/office/powerpoint/2010/main" val="289309157"/>
              </p:ext>
            </p:extLst>
          </p:nvPr>
        </p:nvGraphicFramePr>
        <p:xfrm>
          <a:off x="334497" y="620713"/>
          <a:ext cx="11511375"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32976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EBE0A-0CA5-3E3C-E711-24EE1BB5732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450DC74-E538-BFF4-165A-E17BF9DDCD6A}"/>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FC6D0CD6-AEBD-2C18-F7A3-01BAA7AC9141}"/>
              </a:ext>
            </a:extLst>
          </p:cNvPr>
          <p:cNvSpPr>
            <a:spLocks noGrp="1"/>
          </p:cNvSpPr>
          <p:nvPr>
            <p:ph type="body" sz="quarter" idx="15"/>
          </p:nvPr>
        </p:nvSpPr>
        <p:spPr>
          <a:xfrm>
            <a:off x="343122" y="4868863"/>
            <a:ext cx="11511375" cy="1439862"/>
          </a:xfrm>
        </p:spPr>
        <p:txBody>
          <a:bodyPr/>
          <a:lstStyle/>
          <a:p>
            <a:r>
              <a:rPr lang="de-DE" dirty="0"/>
              <a:t>Männliche Umfrageteilnehmer nutzen das Auto relativ-mehrheitlich mehrmals in der Woche (29 %), wohingegen sich weibliche in etwa gleichmäßig aufteilen zwischen jenen, welche das Auto mehrmals in der Woche (25 %) oder nie (26 %) verwenden, wobei sie letzteres deutlich häufiger als ihre männlichen Pendants angeben (26 zu 15 %). Befragte Männer wählen zudem deutlich häufiger die Antwortoption „einmal die Woche“ (17 zu 8 %).</a:t>
            </a:r>
          </a:p>
        </p:txBody>
      </p:sp>
      <p:sp>
        <p:nvSpPr>
          <p:cNvPr id="7" name="Textplatzhalter 6">
            <a:extLst>
              <a:ext uri="{FF2B5EF4-FFF2-40B4-BE49-F238E27FC236}">
                <a16:creationId xmlns:a16="http://schemas.microsoft.com/office/drawing/2014/main" id="{8AAE30A0-6CB9-9F59-D381-D7ED883E21B1}"/>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F2FF5075-4B3C-4845-8F6F-0DE2BDCDBB08}"/>
              </a:ext>
            </a:extLst>
          </p:cNvPr>
          <p:cNvGraphicFramePr>
            <a:graphicFrameLocks/>
          </p:cNvGraphicFramePr>
          <p:nvPr>
            <p:extLst>
              <p:ext uri="{D42A27DB-BD31-4B8C-83A1-F6EECF244321}">
                <p14:modId xmlns:p14="http://schemas.microsoft.com/office/powerpoint/2010/main" val="2435019983"/>
              </p:ext>
            </p:extLst>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54931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55FEA-AD82-5F65-B651-26AA62115FAA}"/>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C53FC94-F1A3-A935-DF93-37719BBB545D}"/>
              </a:ext>
            </a:extLst>
          </p:cNvPr>
          <p:cNvSpPr>
            <a:spLocks noGrp="1"/>
          </p:cNvSpPr>
          <p:nvPr>
            <p:ph type="body" sz="quarter" idx="16"/>
          </p:nvPr>
        </p:nvSpPr>
        <p:spPr/>
        <p:txBody>
          <a:bodyPr/>
          <a:lstStyle/>
          <a:p>
            <a:r>
              <a:rPr lang="de-DE" dirty="0"/>
              <a:t>Falls es einen Volksentscheid zu einem ticketfreien ÖPNV in Bremen geben würde, wie würden Sie abstimmen?</a:t>
            </a:r>
          </a:p>
        </p:txBody>
      </p:sp>
      <p:sp>
        <p:nvSpPr>
          <p:cNvPr id="5" name="Textplatzhalter 4">
            <a:extLst>
              <a:ext uri="{FF2B5EF4-FFF2-40B4-BE49-F238E27FC236}">
                <a16:creationId xmlns:a16="http://schemas.microsoft.com/office/drawing/2014/main" id="{3DE213D3-A091-FD75-3DA9-BA8B03E1CD18}"/>
              </a:ext>
            </a:extLst>
          </p:cNvPr>
          <p:cNvSpPr>
            <a:spLocks noGrp="1"/>
          </p:cNvSpPr>
          <p:nvPr>
            <p:ph type="body" sz="quarter" idx="15"/>
          </p:nvPr>
        </p:nvSpPr>
        <p:spPr>
          <a:xfrm>
            <a:off x="343122" y="4868863"/>
            <a:ext cx="11511375" cy="1439862"/>
          </a:xfrm>
        </p:spPr>
        <p:txBody>
          <a:bodyPr/>
          <a:lstStyle/>
          <a:p>
            <a:r>
              <a:rPr lang="de-DE" dirty="0"/>
              <a:t>Die absolute Mehrheit von 60 Prozent würde sich bei einem Volksentscheid für einen ticketfreien ÖPNV in Bremen entscheiden. Lediglich 27 Prozent wären (eher) dagegen. Weitere sieben Prozent würden an einer solchen Wahl nicht teilnehmen und noch einmal sieben Prozent wissen oder geben hier keine Antwort.</a:t>
            </a:r>
          </a:p>
        </p:txBody>
      </p:sp>
      <p:sp>
        <p:nvSpPr>
          <p:cNvPr id="7" name="Textplatzhalter 6">
            <a:extLst>
              <a:ext uri="{FF2B5EF4-FFF2-40B4-BE49-F238E27FC236}">
                <a16:creationId xmlns:a16="http://schemas.microsoft.com/office/drawing/2014/main" id="{866239C5-088D-60C8-EF35-78AFD290D38F}"/>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7E2F934C-7989-4FE4-BE4D-991E33E04BFC}"/>
              </a:ext>
            </a:extLst>
          </p:cNvPr>
          <p:cNvGraphicFramePr>
            <a:graphicFrameLocks/>
          </p:cNvGraphicFramePr>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324711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CF13A-B56C-0AAC-5CFE-E9287C5EF42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FE3272B0-2E41-8F8A-9B00-B52B678C3E87}"/>
              </a:ext>
            </a:extLst>
          </p:cNvPr>
          <p:cNvSpPr>
            <a:spLocks noGrp="1"/>
          </p:cNvSpPr>
          <p:nvPr>
            <p:ph type="body" sz="quarter" idx="16"/>
          </p:nvPr>
        </p:nvSpPr>
        <p:spPr/>
        <p:txBody>
          <a:bodyPr/>
          <a:lstStyle/>
          <a:p>
            <a:r>
              <a:rPr lang="de-DE" dirty="0"/>
              <a:t>Falls es einen Volksentscheid zu einem ticketfreien ÖPNV in Bremen geben würde, wie würden Sie abstimmen?</a:t>
            </a:r>
          </a:p>
        </p:txBody>
      </p:sp>
      <p:sp>
        <p:nvSpPr>
          <p:cNvPr id="5" name="Textplatzhalter 4">
            <a:extLst>
              <a:ext uri="{FF2B5EF4-FFF2-40B4-BE49-F238E27FC236}">
                <a16:creationId xmlns:a16="http://schemas.microsoft.com/office/drawing/2014/main" id="{C9902644-56A4-E105-E6C5-1DC6AE806E8D}"/>
              </a:ext>
            </a:extLst>
          </p:cNvPr>
          <p:cNvSpPr>
            <a:spLocks noGrp="1"/>
          </p:cNvSpPr>
          <p:nvPr>
            <p:ph type="body" sz="quarter" idx="15"/>
          </p:nvPr>
        </p:nvSpPr>
        <p:spPr>
          <a:xfrm>
            <a:off x="343122" y="4868863"/>
            <a:ext cx="11511375" cy="1439862"/>
          </a:xfrm>
        </p:spPr>
        <p:txBody>
          <a:bodyPr/>
          <a:lstStyle/>
          <a:p>
            <a:r>
              <a:rPr lang="de-DE" dirty="0"/>
              <a:t>Obgleich beide Befragtengruppen jeweils absolut-mehrheitlich (eher) dafür stimmen würden, dass in Bremen ein ticketfreier ÖPNV eingeführt wird, geben dies befragte Frauen noch einmal deutlich häufiger an (68 zu 52 %). Sie wissen oder geben aber auch etwas öfter keine Antwort (10 zu 4 %). Männliche Umfrageteilnehmer würden entsprechend häufiger (eher) dagegen stimmen (35 zu 18 %) oder nicht an der Wahl teilnehmen (10 zu 4 %).</a:t>
            </a:r>
          </a:p>
        </p:txBody>
      </p:sp>
      <p:sp>
        <p:nvSpPr>
          <p:cNvPr id="7" name="Textplatzhalter 6">
            <a:extLst>
              <a:ext uri="{FF2B5EF4-FFF2-40B4-BE49-F238E27FC236}">
                <a16:creationId xmlns:a16="http://schemas.microsoft.com/office/drawing/2014/main" id="{615BC804-40FE-ED87-E4E5-D03CD8CEA56A}"/>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6A78A2D2-1A37-4B45-BB95-A8FBCC30424A}"/>
              </a:ext>
            </a:extLst>
          </p:cNvPr>
          <p:cNvGraphicFramePr>
            <a:graphicFrameLocks/>
          </p:cNvGraphicFramePr>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75129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24B25-D4EC-992F-3332-6008CD0D84D5}"/>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A7A7CCE9-50A7-BEB2-A8E6-D71E4F69DADC}"/>
              </a:ext>
            </a:extLst>
          </p:cNvPr>
          <p:cNvSpPr>
            <a:spLocks noGrp="1"/>
          </p:cNvSpPr>
          <p:nvPr>
            <p:ph type="body" sz="quarter" idx="16"/>
          </p:nvPr>
        </p:nvSpPr>
        <p:spPr/>
        <p:txBody>
          <a:bodyPr/>
          <a:lstStyle/>
          <a:p>
            <a:r>
              <a:rPr lang="de-DE" dirty="0"/>
              <a:t>Falls es einen Volksentscheid zu einem ticketfreien ÖPNV in Bremen geben würde, wie würden Sie abstimmen?</a:t>
            </a:r>
          </a:p>
        </p:txBody>
      </p:sp>
      <p:sp>
        <p:nvSpPr>
          <p:cNvPr id="5" name="Textplatzhalter 4">
            <a:extLst>
              <a:ext uri="{FF2B5EF4-FFF2-40B4-BE49-F238E27FC236}">
                <a16:creationId xmlns:a16="http://schemas.microsoft.com/office/drawing/2014/main" id="{3F08B26C-576F-04CD-9E05-989BC2DA1BDD}"/>
              </a:ext>
            </a:extLst>
          </p:cNvPr>
          <p:cNvSpPr>
            <a:spLocks noGrp="1"/>
          </p:cNvSpPr>
          <p:nvPr>
            <p:ph type="body" sz="quarter" idx="15"/>
          </p:nvPr>
        </p:nvSpPr>
        <p:spPr>
          <a:xfrm>
            <a:off x="343122" y="4868863"/>
            <a:ext cx="11511375" cy="1439862"/>
          </a:xfrm>
        </p:spPr>
        <p:txBody>
          <a:bodyPr/>
          <a:lstStyle/>
          <a:p>
            <a:r>
              <a:rPr lang="de-DE" dirty="0"/>
              <a:t>Unabhängig von der sozioökonomischen Selbsteinschätzung würden alle drei Befragtengruppen jeweils mit einer absoluten Mehrheit bei einem Volkentscheid für einen ticketlosen ÖPNV stimmen. Dennoch zeigt sich, dass dieser Anteil abnimmt, je höher sich die Befragten im sozioökonomischen Gefüge verorten (von 71 auf 56 %). Entsprechend gegenläufig verhält sich dieser Trend bei denjenigen, die hier (eher) dagegen stimmen würden (von 17 auf 35 %).</a:t>
            </a:r>
          </a:p>
        </p:txBody>
      </p:sp>
      <p:sp>
        <p:nvSpPr>
          <p:cNvPr id="7" name="Textplatzhalter 6">
            <a:extLst>
              <a:ext uri="{FF2B5EF4-FFF2-40B4-BE49-F238E27FC236}">
                <a16:creationId xmlns:a16="http://schemas.microsoft.com/office/drawing/2014/main" id="{9627F83E-C3D3-B161-6DE1-2B87A3BA1880}"/>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827B75B5-AD42-4F02-826D-4943C3655809}"/>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49732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420F6-7042-4C28-1E31-BA8889F49419}"/>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9C8B3477-311A-EC9D-C155-C55520BD842A}"/>
              </a:ext>
            </a:extLst>
          </p:cNvPr>
          <p:cNvSpPr>
            <a:spLocks noGrp="1"/>
          </p:cNvSpPr>
          <p:nvPr>
            <p:ph type="body" sz="quarter" idx="16"/>
          </p:nvPr>
        </p:nvSpPr>
        <p:spPr/>
        <p:txBody>
          <a:bodyPr/>
          <a:lstStyle/>
          <a:p>
            <a:r>
              <a:rPr lang="de-DE" dirty="0"/>
              <a:t>Besitzen Sie ein Monatsticket (z.B. Deutschland-Ticket, Job-Ticket, </a:t>
            </a:r>
            <a:r>
              <a:rPr lang="de-DE" dirty="0" err="1"/>
              <a:t>StadtTicket</a:t>
            </a:r>
            <a:r>
              <a:rPr lang="de-DE" dirty="0"/>
              <a:t>)?</a:t>
            </a:r>
          </a:p>
        </p:txBody>
      </p:sp>
      <p:sp>
        <p:nvSpPr>
          <p:cNvPr id="5" name="Textplatzhalter 4">
            <a:extLst>
              <a:ext uri="{FF2B5EF4-FFF2-40B4-BE49-F238E27FC236}">
                <a16:creationId xmlns:a16="http://schemas.microsoft.com/office/drawing/2014/main" id="{A9F30DFD-58D1-F19B-0011-93D5599A9F36}"/>
              </a:ext>
            </a:extLst>
          </p:cNvPr>
          <p:cNvSpPr>
            <a:spLocks noGrp="1"/>
          </p:cNvSpPr>
          <p:nvPr>
            <p:ph type="body" sz="quarter" idx="15"/>
          </p:nvPr>
        </p:nvSpPr>
        <p:spPr>
          <a:xfrm>
            <a:off x="343122" y="4868863"/>
            <a:ext cx="11511375" cy="1439862"/>
          </a:xfrm>
        </p:spPr>
        <p:txBody>
          <a:bodyPr/>
          <a:lstStyle/>
          <a:p>
            <a:r>
              <a:rPr lang="de-DE" dirty="0"/>
              <a:t>Die absolute Mehrheit von 60 Prozent der Befragten besitzt kein Monatsticket, weitere 39 Prozent hingegen schon. Ein weiteres Prozent tätigt hier keine Angabe.</a:t>
            </a:r>
          </a:p>
        </p:txBody>
      </p:sp>
      <p:sp>
        <p:nvSpPr>
          <p:cNvPr id="7" name="Textplatzhalter 6">
            <a:extLst>
              <a:ext uri="{FF2B5EF4-FFF2-40B4-BE49-F238E27FC236}">
                <a16:creationId xmlns:a16="http://schemas.microsoft.com/office/drawing/2014/main" id="{2969AA72-BA2D-2F3E-9190-EE40806FF070}"/>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43C97921-47EE-4AF7-9962-1B837E4C1991}"/>
              </a:ext>
            </a:extLst>
          </p:cNvPr>
          <p:cNvGraphicFramePr>
            <a:graphicFrameLocks/>
          </p:cNvGraphicFramePr>
          <p:nvPr/>
        </p:nvGraphicFramePr>
        <p:xfrm>
          <a:off x="334498" y="620713"/>
          <a:ext cx="11522540"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08577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C01C3-FFF8-AC06-712D-828F96529D73}"/>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814BEF54-F568-2B5B-269E-236534C70371}"/>
              </a:ext>
            </a:extLst>
          </p:cNvPr>
          <p:cNvSpPr>
            <a:spLocks noGrp="1"/>
          </p:cNvSpPr>
          <p:nvPr>
            <p:ph type="body" sz="quarter" idx="16"/>
          </p:nvPr>
        </p:nvSpPr>
        <p:spPr/>
        <p:txBody>
          <a:bodyPr/>
          <a:lstStyle/>
          <a:p>
            <a:r>
              <a:rPr lang="de-DE" dirty="0"/>
              <a:t>Besitzen Sie ein Monatsticket (z.B. Deutschland-Ticket, Job-Ticket, </a:t>
            </a:r>
            <a:r>
              <a:rPr lang="de-DE" dirty="0" err="1"/>
              <a:t>StadtTicket</a:t>
            </a:r>
            <a:r>
              <a:rPr lang="de-DE" dirty="0"/>
              <a:t>)?</a:t>
            </a:r>
          </a:p>
        </p:txBody>
      </p:sp>
      <p:sp>
        <p:nvSpPr>
          <p:cNvPr id="5" name="Textplatzhalter 4">
            <a:extLst>
              <a:ext uri="{FF2B5EF4-FFF2-40B4-BE49-F238E27FC236}">
                <a16:creationId xmlns:a16="http://schemas.microsoft.com/office/drawing/2014/main" id="{A97FF4C4-7747-9921-CB27-3E271477C391}"/>
              </a:ext>
            </a:extLst>
          </p:cNvPr>
          <p:cNvSpPr>
            <a:spLocks noGrp="1"/>
          </p:cNvSpPr>
          <p:nvPr>
            <p:ph type="body" sz="quarter" idx="15"/>
          </p:nvPr>
        </p:nvSpPr>
        <p:spPr>
          <a:xfrm>
            <a:off x="343122" y="4868863"/>
            <a:ext cx="11511375" cy="1439862"/>
          </a:xfrm>
        </p:spPr>
        <p:txBody>
          <a:bodyPr/>
          <a:lstStyle/>
          <a:p>
            <a:r>
              <a:rPr lang="de-DE" dirty="0"/>
              <a:t>Tendenziell steigt der Anteil derer, die kein Monatsticket besitzen, mit dem Alter von 38 Prozent bei den 16- bis 24-Jährigen auf 74 bzw. 72 Prozent bei den ab 55-Jährigen. Umgekehrt sinkt entsprechend tendenziell der Prozentsatz derer, die hier bejahen (von 55 bzw. 60 auf 25 bzw. 27 %). Insgesamt ist die absolute Mehrheit der unter 35-Jährigen in Besitz eines Monatstickets (55 bzw. 60 %), während die absolute Mehrheit der ab 35-Jährigen keines besitzt (61 – 74 %).</a:t>
            </a:r>
          </a:p>
        </p:txBody>
      </p:sp>
      <p:sp>
        <p:nvSpPr>
          <p:cNvPr id="7" name="Textplatzhalter 6">
            <a:extLst>
              <a:ext uri="{FF2B5EF4-FFF2-40B4-BE49-F238E27FC236}">
                <a16:creationId xmlns:a16="http://schemas.microsoft.com/office/drawing/2014/main" id="{E6F0D809-60B0-E247-3ACC-ACEECDB01255}"/>
              </a:ext>
            </a:extLst>
          </p:cNvPr>
          <p:cNvSpPr>
            <a:spLocks noGrp="1"/>
          </p:cNvSpPr>
          <p:nvPr>
            <p:ph type="body" sz="quarter" idx="17"/>
          </p:nvPr>
        </p:nvSpPr>
        <p:spPr/>
        <p:txBody>
          <a:bodyPr/>
          <a:lstStyle/>
          <a:p>
            <a:r>
              <a:rPr lang="de-DE" dirty="0"/>
              <a:t>n = 1.000</a:t>
            </a:r>
          </a:p>
        </p:txBody>
      </p:sp>
      <p:graphicFrame>
        <p:nvGraphicFramePr>
          <p:cNvPr id="2" name="Diagramm 1">
            <a:extLst>
              <a:ext uri="{FF2B5EF4-FFF2-40B4-BE49-F238E27FC236}">
                <a16:creationId xmlns:a16="http://schemas.microsoft.com/office/drawing/2014/main" id="{330DA398-9EB1-4679-992B-732595256D0B}"/>
              </a:ext>
            </a:extLst>
          </p:cNvPr>
          <p:cNvGraphicFramePr>
            <a:graphicFrameLocks/>
          </p:cNvGraphicFramePr>
          <p:nvPr/>
        </p:nvGraphicFramePr>
        <p:xfrm>
          <a:off x="334496"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0634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13DC0-88A9-18DC-0429-DDDBA441E6A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1E2A0256-4B1A-C411-0575-2991A1C071E7}"/>
              </a:ext>
            </a:extLst>
          </p:cNvPr>
          <p:cNvSpPr>
            <a:spLocks noGrp="1"/>
          </p:cNvSpPr>
          <p:nvPr>
            <p:ph type="body" sz="quarter" idx="16"/>
          </p:nvPr>
        </p:nvSpPr>
        <p:spPr/>
        <p:txBody>
          <a:bodyPr/>
          <a:lstStyle/>
          <a:p>
            <a:r>
              <a:rPr lang="de-DE" dirty="0"/>
              <a:t>Besitzen Sie ein Monatsticket (z.B. Deutschland-Ticket, Job-Ticket, </a:t>
            </a:r>
            <a:r>
              <a:rPr lang="de-DE" dirty="0" err="1"/>
              <a:t>StadtTicket</a:t>
            </a:r>
            <a:r>
              <a:rPr lang="de-DE" dirty="0"/>
              <a:t>)?</a:t>
            </a:r>
          </a:p>
        </p:txBody>
      </p:sp>
      <p:sp>
        <p:nvSpPr>
          <p:cNvPr id="5" name="Textplatzhalter 4">
            <a:extLst>
              <a:ext uri="{FF2B5EF4-FFF2-40B4-BE49-F238E27FC236}">
                <a16:creationId xmlns:a16="http://schemas.microsoft.com/office/drawing/2014/main" id="{D56FDC77-A0B7-5CF0-7F21-D25E72CCE8F3}"/>
              </a:ext>
            </a:extLst>
          </p:cNvPr>
          <p:cNvSpPr>
            <a:spLocks noGrp="1"/>
          </p:cNvSpPr>
          <p:nvPr>
            <p:ph type="body" sz="quarter" idx="15"/>
          </p:nvPr>
        </p:nvSpPr>
        <p:spPr>
          <a:xfrm>
            <a:off x="343122" y="4868863"/>
            <a:ext cx="11511375" cy="1439862"/>
          </a:xfrm>
        </p:spPr>
        <p:txBody>
          <a:bodyPr/>
          <a:lstStyle/>
          <a:p>
            <a:r>
              <a:rPr lang="de-DE" dirty="0"/>
              <a:t>Mit 52 Prozent besitzt lediglich die absolute Mehrheit der sich selbst links positionierenden Befragten ein Monatsticket. Bei den anderen beiden Befragtengruppen überwiegt jeweils absolut-mehrheitlich der Anteil der Verneinenden (72 bzw. 68 %).</a:t>
            </a:r>
          </a:p>
        </p:txBody>
      </p:sp>
      <p:sp>
        <p:nvSpPr>
          <p:cNvPr id="7" name="Textplatzhalter 6">
            <a:extLst>
              <a:ext uri="{FF2B5EF4-FFF2-40B4-BE49-F238E27FC236}">
                <a16:creationId xmlns:a16="http://schemas.microsoft.com/office/drawing/2014/main" id="{771A9D9B-471C-5D41-4F1D-1EC49787D5FB}"/>
              </a:ext>
            </a:extLst>
          </p:cNvPr>
          <p:cNvSpPr>
            <a:spLocks noGrp="1"/>
          </p:cNvSpPr>
          <p:nvPr>
            <p:ph type="body" sz="quarter" idx="17"/>
          </p:nvPr>
        </p:nvSpPr>
        <p:spPr/>
        <p:txBody>
          <a:bodyPr/>
          <a:lstStyle/>
          <a:p>
            <a:r>
              <a:rPr lang="de-DE" dirty="0"/>
              <a:t>n = 875 (ohne weiß nicht / keine Angabe)</a:t>
            </a:r>
          </a:p>
        </p:txBody>
      </p:sp>
      <p:graphicFrame>
        <p:nvGraphicFramePr>
          <p:cNvPr id="2" name="Diagramm 1">
            <a:extLst>
              <a:ext uri="{FF2B5EF4-FFF2-40B4-BE49-F238E27FC236}">
                <a16:creationId xmlns:a16="http://schemas.microsoft.com/office/drawing/2014/main" id="{96944515-6CCC-4376-BCD9-DA9BB03B42D8}"/>
              </a:ext>
            </a:extLst>
          </p:cNvPr>
          <p:cNvGraphicFramePr>
            <a:graphicFrameLocks/>
          </p:cNvGraphicFramePr>
          <p:nvPr/>
        </p:nvGraphicFramePr>
        <p:xfrm>
          <a:off x="334497" y="624964"/>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7868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4462-0C0B-8A3E-37A4-610CE815ED99}"/>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66A3C0F-7531-73A9-A609-1F8D235291C7}"/>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F5378333-9561-8BF9-61A1-EDC778C503C4}"/>
              </a:ext>
            </a:extLst>
          </p:cNvPr>
          <p:cNvSpPr>
            <a:spLocks noGrp="1"/>
          </p:cNvSpPr>
          <p:nvPr>
            <p:ph type="body" sz="quarter" idx="15"/>
          </p:nvPr>
        </p:nvSpPr>
        <p:spPr>
          <a:xfrm>
            <a:off x="343122" y="4868863"/>
            <a:ext cx="11511375" cy="1439862"/>
          </a:xfrm>
        </p:spPr>
        <p:txBody>
          <a:bodyPr/>
          <a:lstStyle/>
          <a:p>
            <a:r>
              <a:rPr lang="de-DE" sz="1500" dirty="0"/>
              <a:t>Umfrageteilnehmende, welche sich selbst der Unterschicht zuordnen, nutzen deutlich am häufigsten nie das Auto (47 zu 18 bzw. 11 %). Die Antwortoption „mehrmals die Woche“ wählen sie hingegen deutlich am seltensten (12 zu 32 bzw. 24 %), was wiederum bei Mittelschichtlern die relative Mehrheit darstellt (32 %). Befragte der Oberschicht sind gespalten zwischen täglichen (26 %), mehrmals die Woche (24 %) und seltener als einmal die Woche (22 %), wobei sie letzteres (22 zu 15 bzw. 13 %) auch am häufigsten angeben. Je höher der sozioökonomische Status der Befragten ist, desto häufiger fahren sie täglich (von 16 auf 26 %) sowie einmal in der Woche (von 9 auf 15 %) mit dem Auto und desto seltener nutzen sie es nie (von 47 auf 11 %).</a:t>
            </a:r>
          </a:p>
        </p:txBody>
      </p:sp>
      <p:sp>
        <p:nvSpPr>
          <p:cNvPr id="7" name="Textplatzhalter 6">
            <a:extLst>
              <a:ext uri="{FF2B5EF4-FFF2-40B4-BE49-F238E27FC236}">
                <a16:creationId xmlns:a16="http://schemas.microsoft.com/office/drawing/2014/main" id="{CC56E88C-FA1A-8782-2344-05AB503D6285}"/>
              </a:ext>
            </a:extLst>
          </p:cNvPr>
          <p:cNvSpPr>
            <a:spLocks noGrp="1"/>
          </p:cNvSpPr>
          <p:nvPr>
            <p:ph type="body" sz="quarter" idx="17"/>
          </p:nvPr>
        </p:nvSpPr>
        <p:spPr/>
        <p:txBody>
          <a:bodyPr/>
          <a:lstStyle/>
          <a:p>
            <a:r>
              <a:rPr lang="de-DE" dirty="0"/>
              <a:t>n = 979 (ohne weiß nicht / keine Angabe)</a:t>
            </a:r>
          </a:p>
        </p:txBody>
      </p:sp>
      <p:graphicFrame>
        <p:nvGraphicFramePr>
          <p:cNvPr id="2" name="Diagramm 1">
            <a:extLst>
              <a:ext uri="{FF2B5EF4-FFF2-40B4-BE49-F238E27FC236}">
                <a16:creationId xmlns:a16="http://schemas.microsoft.com/office/drawing/2014/main" id="{CFF21AAC-37EC-4031-97F9-5E60CE5C51C2}"/>
              </a:ext>
            </a:extLst>
          </p:cNvPr>
          <p:cNvGraphicFramePr>
            <a:graphicFrameLocks/>
          </p:cNvGraphicFramePr>
          <p:nvPr>
            <p:extLst>
              <p:ext uri="{D42A27DB-BD31-4B8C-83A1-F6EECF244321}">
                <p14:modId xmlns:p14="http://schemas.microsoft.com/office/powerpoint/2010/main" val="380362832"/>
              </p:ext>
            </p:extLst>
          </p:nvPr>
        </p:nvGraphicFramePr>
        <p:xfrm>
          <a:off x="334496" y="620713"/>
          <a:ext cx="11522541"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7251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A1B99-5824-0AF0-B681-90392613FF1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45C17832-60A9-E3DB-356A-A3FC51EE4035}"/>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72484CE1-93E8-2DF8-AC76-6A3555E5BFB7}"/>
              </a:ext>
            </a:extLst>
          </p:cNvPr>
          <p:cNvSpPr>
            <a:spLocks noGrp="1"/>
          </p:cNvSpPr>
          <p:nvPr>
            <p:ph type="body" sz="quarter" idx="15"/>
          </p:nvPr>
        </p:nvSpPr>
        <p:spPr>
          <a:xfrm>
            <a:off x="343122" y="4868863"/>
            <a:ext cx="11511375" cy="1439862"/>
          </a:xfrm>
        </p:spPr>
        <p:txBody>
          <a:bodyPr/>
          <a:lstStyle/>
          <a:p>
            <a:r>
              <a:rPr lang="de-DE" sz="1500" dirty="0"/>
              <a:t>Je weiter sich die Befragten im politischen Spektrum rechts verorten, desto häufiger fahren sie täglich mit dem Auto (von 16 auf 34 %). Rechtsverortete tun dies sogar relativ-mehrheitlich (34 %), wohingegen jene der Mitte relativ-mehrheitlich und von allen drei Gruppen am häufigsten mehrmals in der Woche das Auto nutzen (35 zu 24 bzw. 29 %). Linksverortete sind insgesamt gespalten zwischen „mehrmals die Woche“ (24 %) und „nie“, wobei sie letzteres (22 zu 15 bzw. 17 %) sowie „seltener als einmal die Woche“ (18 zu je 13 %) und „einmal die Woche“ (18 zu 12 bzw. 7 %) jeweils am häufigsten angeben. Mit zunehmender Linksorientierung steigt außerdem der Anteil derer, die das Auto einmal die Woche nutzen (von 7 auf 18 %).</a:t>
            </a:r>
          </a:p>
        </p:txBody>
      </p:sp>
      <p:sp>
        <p:nvSpPr>
          <p:cNvPr id="7" name="Textplatzhalter 6">
            <a:extLst>
              <a:ext uri="{FF2B5EF4-FFF2-40B4-BE49-F238E27FC236}">
                <a16:creationId xmlns:a16="http://schemas.microsoft.com/office/drawing/2014/main" id="{FA73B911-C0AE-B878-4FDB-D27AE20C5EFB}"/>
              </a:ext>
            </a:extLst>
          </p:cNvPr>
          <p:cNvSpPr>
            <a:spLocks noGrp="1"/>
          </p:cNvSpPr>
          <p:nvPr>
            <p:ph type="body" sz="quarter" idx="17"/>
          </p:nvPr>
        </p:nvSpPr>
        <p:spPr/>
        <p:txBody>
          <a:bodyPr/>
          <a:lstStyle/>
          <a:p>
            <a:r>
              <a:rPr lang="de-DE" dirty="0"/>
              <a:t>n = 875 (ohne weiß nicht / keine Angabe)</a:t>
            </a:r>
          </a:p>
        </p:txBody>
      </p:sp>
      <p:graphicFrame>
        <p:nvGraphicFramePr>
          <p:cNvPr id="2" name="Diagramm 1">
            <a:extLst>
              <a:ext uri="{FF2B5EF4-FFF2-40B4-BE49-F238E27FC236}">
                <a16:creationId xmlns:a16="http://schemas.microsoft.com/office/drawing/2014/main" id="{6D108B7D-0C54-4082-8B3A-AB1B7DCD01B3}"/>
              </a:ext>
            </a:extLst>
          </p:cNvPr>
          <p:cNvGraphicFramePr>
            <a:graphicFrameLocks/>
          </p:cNvGraphicFramePr>
          <p:nvPr>
            <p:extLst>
              <p:ext uri="{D42A27DB-BD31-4B8C-83A1-F6EECF244321}">
                <p14:modId xmlns:p14="http://schemas.microsoft.com/office/powerpoint/2010/main" val="2780405604"/>
              </p:ext>
            </p:extLst>
          </p:nvPr>
        </p:nvGraphicFramePr>
        <p:xfrm>
          <a:off x="334498" y="620713"/>
          <a:ext cx="11522540" cy="42481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0136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C35A9-EB44-E800-5901-5497AF115407}"/>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BD5C2A49-B67C-2A64-2BEA-F1F95765C1B8}"/>
              </a:ext>
            </a:extLst>
          </p:cNvPr>
          <p:cNvSpPr>
            <a:spLocks noGrp="1"/>
          </p:cNvSpPr>
          <p:nvPr>
            <p:ph type="body" sz="quarter" idx="16"/>
          </p:nvPr>
        </p:nvSpPr>
        <p:spPr/>
        <p:txBody>
          <a:bodyPr/>
          <a:lstStyle/>
          <a:p>
            <a:r>
              <a:rPr lang="de-DE" dirty="0"/>
              <a:t>Wie häufig nutzen Sie die folgenden Verkehrsmittel?</a:t>
            </a:r>
          </a:p>
        </p:txBody>
      </p:sp>
      <p:sp>
        <p:nvSpPr>
          <p:cNvPr id="5" name="Textplatzhalter 4">
            <a:extLst>
              <a:ext uri="{FF2B5EF4-FFF2-40B4-BE49-F238E27FC236}">
                <a16:creationId xmlns:a16="http://schemas.microsoft.com/office/drawing/2014/main" id="{2FAF52A0-1D2F-A258-8EF3-51900E6960C8}"/>
              </a:ext>
            </a:extLst>
          </p:cNvPr>
          <p:cNvSpPr>
            <a:spLocks noGrp="1"/>
          </p:cNvSpPr>
          <p:nvPr>
            <p:ph type="body" sz="quarter" idx="15"/>
          </p:nvPr>
        </p:nvSpPr>
        <p:spPr>
          <a:xfrm>
            <a:off x="343122" y="4868863"/>
            <a:ext cx="11511375" cy="1439862"/>
          </a:xfrm>
        </p:spPr>
        <p:txBody>
          <a:bodyPr/>
          <a:lstStyle/>
          <a:p>
            <a:r>
              <a:rPr lang="de-DE" dirty="0"/>
              <a:t>Männer nutzen relativ-mehrheitlich und deutlich häufiger als Frauen das Fahrrad oder einen E-Scooter mehrmals die Woche (32 zu 19 %), wohingegen letztere relativ-mehrheitlich und merklich öfter dieses Transportmittel nie nutzen (32 zu 22 %).</a:t>
            </a:r>
          </a:p>
        </p:txBody>
      </p:sp>
      <p:sp>
        <p:nvSpPr>
          <p:cNvPr id="7" name="Textplatzhalter 6">
            <a:extLst>
              <a:ext uri="{FF2B5EF4-FFF2-40B4-BE49-F238E27FC236}">
                <a16:creationId xmlns:a16="http://schemas.microsoft.com/office/drawing/2014/main" id="{17FA4135-4DF0-A349-2BA6-5986C603A26B}"/>
              </a:ext>
            </a:extLst>
          </p:cNvPr>
          <p:cNvSpPr>
            <a:spLocks noGrp="1"/>
          </p:cNvSpPr>
          <p:nvPr>
            <p:ph type="body" sz="quarter" idx="17"/>
          </p:nvPr>
        </p:nvSpPr>
        <p:spPr/>
        <p:txBody>
          <a:bodyPr/>
          <a:lstStyle/>
          <a:p>
            <a:r>
              <a:rPr lang="de-DE" dirty="0"/>
              <a:t>n = 996; ohne diverse Befragte, da n &lt; 30</a:t>
            </a:r>
          </a:p>
        </p:txBody>
      </p:sp>
      <p:graphicFrame>
        <p:nvGraphicFramePr>
          <p:cNvPr id="2" name="Diagramm 1">
            <a:extLst>
              <a:ext uri="{FF2B5EF4-FFF2-40B4-BE49-F238E27FC236}">
                <a16:creationId xmlns:a16="http://schemas.microsoft.com/office/drawing/2014/main" id="{E179898B-78F1-44B6-BF71-FD118F065982}"/>
              </a:ext>
            </a:extLst>
          </p:cNvPr>
          <p:cNvGraphicFramePr>
            <a:graphicFrameLocks/>
          </p:cNvGraphicFramePr>
          <p:nvPr>
            <p:extLst>
              <p:ext uri="{D42A27DB-BD31-4B8C-83A1-F6EECF244321}">
                <p14:modId xmlns:p14="http://schemas.microsoft.com/office/powerpoint/2010/main" val="1941700850"/>
              </p:ext>
            </p:extLst>
          </p:nvPr>
        </p:nvGraphicFramePr>
        <p:xfrm>
          <a:off x="334496" y="624963"/>
          <a:ext cx="11522541" cy="42438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7733765"/>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7.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9.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0.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3.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4.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5.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6.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7.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9.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0.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3.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INSA-Meinungstrend</Template>
  <TotalTime>0</TotalTime>
  <Words>6614</Words>
  <Application>Microsoft Office PowerPoint</Application>
  <PresentationFormat>Breitbild</PresentationFormat>
  <Paragraphs>225</Paragraphs>
  <Slides>65</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65</vt:i4>
      </vt:variant>
    </vt:vector>
  </HeadingPairs>
  <TitlesOfParts>
    <vt:vector size="68" baseType="lpstr">
      <vt:lpstr>Arial</vt:lpstr>
      <vt:lpstr>Calibri</vt:lpstr>
      <vt:lpstr>Larissa</vt:lpstr>
      <vt:lpstr>Befragung in Bremen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INSA</dc:creator>
  <cp:lastModifiedBy>Christoph Höhl</cp:lastModifiedBy>
  <cp:revision>1154</cp:revision>
  <cp:lastPrinted>2018-06-21T12:51:37Z</cp:lastPrinted>
  <dcterms:created xsi:type="dcterms:W3CDTF">2017-08-01T07:40:43Z</dcterms:created>
  <dcterms:modified xsi:type="dcterms:W3CDTF">2026-01-06T14:19:19Z</dcterms:modified>
</cp:coreProperties>
</file>